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666ED-96CE-4F64-8A8D-530BB3EA00AE}" type="datetimeFigureOut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C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2E507-2F7D-4DBD-BBC1-B38D3F0B1AEA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5528847-777B-449C-A8DE-B15BC49A6548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0FFF-B436-4AFB-A4C9-AE98B1A334F0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D0D7-B8FC-4F6D-949F-C43DCA69A6BA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C1761A-3AAD-4353-87C4-BA688438C489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147C7-75FF-40D0-B7DF-0CE8B4C4E477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6AD2-9A41-462C-AAC8-A05E934B142B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1D1999-6D4D-4016-867E-F3ED9A7B2E8F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40C1A-8CC8-4BED-AE2F-EDFBE2386156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7F6DD4-4E5D-4013-AAC0-18ACBE4CC285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27B3B7-743F-484E-A8B8-164DB411B6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34CA4F-8593-48AA-9435-72913F5CB19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sr-Cyrl-CS" smtClean="0"/>
              <a:t>ОКУПАЦИОНА ТЕРАПИЈА</a:t>
            </a: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93E1B0-2D30-49C8-B5AE-DB4937340018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76400"/>
            <a:ext cx="6172200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solidFill>
                  <a:srgbClr val="FF0000"/>
                </a:solidFill>
              </a:rPr>
              <a:t>ОКУПАЦИОНА ТЕРАПИЈА ЗАВИСНИКА ОД АЛКОХОЛА </a:t>
            </a:r>
            <a:r>
              <a:rPr lang="sr-Cyrl-RS" smtClean="0">
                <a:solidFill>
                  <a:srgbClr val="FF0000"/>
                </a:solidFill>
              </a:rPr>
              <a:t>И ДРОГА</a:t>
            </a:r>
            <a:br>
              <a:rPr lang="sr-Cyrl-RS" smtClean="0">
                <a:solidFill>
                  <a:srgbClr val="FF0000"/>
                </a:solidFill>
              </a:rPr>
            </a:br>
            <a:r>
              <a:rPr lang="sr-Cyrl-RS" smtClean="0">
                <a:solidFill>
                  <a:srgbClr val="FF0000"/>
                </a:solidFill>
              </a:rPr>
              <a:t>-</a:t>
            </a:r>
            <a:r>
              <a:rPr lang="sr-Cyrl-RS" smtClean="0">
                <a:solidFill>
                  <a:srgbClr val="FF0000"/>
                </a:solidFill>
              </a:rPr>
              <a:t>Сличности и разлике-</a:t>
            </a:r>
            <a:r>
              <a:rPr lang="sr-Cyrl-RS" dirty="0" smtClean="0">
                <a:solidFill>
                  <a:srgbClr val="FF0000"/>
                </a:solidFill>
              </a:rPr>
              <a:t/>
            </a:r>
            <a:br>
              <a:rPr lang="sr-Cyrl-RS" dirty="0" smtClean="0">
                <a:solidFill>
                  <a:srgbClr val="FF0000"/>
                </a:solidFill>
              </a:rPr>
            </a:br>
            <a:endParaRPr lang="sr-Cyrl-C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267200"/>
            <a:ext cx="6172200" cy="2107722"/>
          </a:xfrm>
        </p:spPr>
        <p:txBody>
          <a:bodyPr>
            <a:normAutofit/>
          </a:bodyPr>
          <a:lstStyle/>
          <a:p>
            <a:pPr algn="ctr"/>
            <a:endParaRPr lang="sr-Cyrl-RS" sz="2400" dirty="0" smtClean="0"/>
          </a:p>
          <a:p>
            <a:pPr algn="ctr"/>
            <a:r>
              <a:rPr lang="sr-Cyrl-RS" sz="2400" dirty="0" smtClean="0">
                <a:solidFill>
                  <a:srgbClr val="002060"/>
                </a:solidFill>
              </a:rPr>
              <a:t>Маја Бановић</a:t>
            </a:r>
          </a:p>
          <a:p>
            <a:pPr algn="ctr"/>
            <a:r>
              <a:rPr lang="sr-Cyrl-RS" sz="2400" dirty="0" smtClean="0">
                <a:solidFill>
                  <a:srgbClr val="002060"/>
                </a:solidFill>
              </a:rPr>
              <a:t>виши радни терапеут</a:t>
            </a:r>
            <a:endParaRPr lang="sr-Cyrl-CS" sz="24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0A4A9-CF5B-4C2D-BB12-58BE4B98D802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001000" cy="6629400"/>
          </a:xfrm>
        </p:spPr>
        <p:txBody>
          <a:bodyPr/>
          <a:lstStyle/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pPr algn="ctr">
              <a:buNone/>
            </a:pPr>
            <a:r>
              <a:rPr lang="sr-Cyrl-RS" sz="3200" b="1" dirty="0" smtClean="0"/>
              <a:t>СЛИЧНОСТИ РАЗЛИКЕ У ПОНАШАЊУ ЗАВИСНИКА У РАДНОЈ ТЕРАПИЈИ</a:t>
            </a:r>
          </a:p>
          <a:p>
            <a:endParaRPr lang="sr-Cyrl-C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10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76200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685798"/>
          <a:ext cx="8077200" cy="5603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783772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chemeClr val="tx1"/>
                          </a:solidFill>
                        </a:rPr>
                        <a:t>ТИПОВИ</a:t>
                      </a:r>
                      <a:r>
                        <a:rPr lang="sr-Cyrl-RS" sz="1800" b="1" baseline="0" dirty="0" smtClean="0">
                          <a:solidFill>
                            <a:schemeClr val="tx1"/>
                          </a:solidFill>
                        </a:rPr>
                        <a:t> ПОНАШАЊА</a:t>
                      </a:r>
                      <a:endParaRPr lang="sr-Cyrl-C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АЛКОХОЛА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83772">
                <a:tc>
                  <a:txBody>
                    <a:bodyPr/>
                    <a:lstStyle/>
                    <a:p>
                      <a:pPr algn="ctr"/>
                      <a:endParaRPr lang="sr-Cyrl-RS" sz="1600" b="1" dirty="0" smtClean="0"/>
                    </a:p>
                    <a:p>
                      <a:pPr algn="ctr"/>
                      <a:r>
                        <a:rPr lang="sr-Cyrl-RS" sz="1600" b="1" dirty="0" smtClean="0"/>
                        <a:t>СОЦИЈАЛИЗОВАНО</a:t>
                      </a:r>
                      <a:endParaRPr lang="sr-Cyrl-C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 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83772">
                <a:tc>
                  <a:txBody>
                    <a:bodyPr/>
                    <a:lstStyle/>
                    <a:p>
                      <a:pPr algn="ctr"/>
                      <a:endParaRPr lang="sr-Cyrl-RS" sz="1600" b="1" dirty="0" smtClean="0"/>
                    </a:p>
                    <a:p>
                      <a:pPr algn="ctr"/>
                      <a:r>
                        <a:rPr lang="sr-Cyrl-RS" sz="1600" b="1" dirty="0" smtClean="0"/>
                        <a:t>ЛИДЕРСКО</a:t>
                      </a:r>
                      <a:endParaRPr lang="sr-Cyrl-C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83772">
                <a:tc>
                  <a:txBody>
                    <a:bodyPr/>
                    <a:lstStyle/>
                    <a:p>
                      <a:pPr algn="ctr"/>
                      <a:endParaRPr lang="sr-Cyrl-RS" sz="1600" b="1" dirty="0" smtClean="0"/>
                    </a:p>
                    <a:p>
                      <a:pPr algn="ctr"/>
                      <a:r>
                        <a:rPr lang="sr-Cyrl-RS" sz="1600" b="1" dirty="0" smtClean="0"/>
                        <a:t>НЕУПАДЉИВО</a:t>
                      </a:r>
                      <a:endParaRPr lang="sr-Cyrl-C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837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b="1" dirty="0" smtClean="0"/>
                        <a:t>ПОВРЕМЕНО ОМЕТА ДРУГЕ</a:t>
                      </a:r>
                      <a:endParaRPr lang="sr-Cyrl-CS" sz="1600" b="1" dirty="0" smtClean="0"/>
                    </a:p>
                    <a:p>
                      <a:pPr algn="ctr"/>
                      <a:endParaRPr lang="sr-Cyrl-C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837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b="1" dirty="0" smtClean="0"/>
                        <a:t>УЗИМА УЛОГУ ЗАБАВЉАЧА</a:t>
                      </a:r>
                      <a:endParaRPr lang="sr-Cyrl-CS" sz="1600" b="1" dirty="0" smtClean="0"/>
                    </a:p>
                    <a:p>
                      <a:pPr algn="ctr"/>
                      <a:endParaRPr lang="sr-Cyrl-C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НЕ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837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b="1" dirty="0" smtClean="0"/>
                        <a:t>ПОВЛАЧИ СЕ АЛИ ПРАТИ И СЛУША ДРУГЕ</a:t>
                      </a:r>
                      <a:endParaRPr lang="sr-Cyrl-CS" sz="1600" b="1" dirty="0" smtClean="0"/>
                    </a:p>
                    <a:p>
                      <a:pPr algn="ctr"/>
                      <a:endParaRPr lang="sr-Cyrl-C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11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381000"/>
          <a:ext cx="8153400" cy="5824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9271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ОДНОС ПРЕМА АКТИВНОСТИМА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АЛКОХОЛА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САМ ТРАЖИ АНГАЖМАН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ПАСИВНО ПРИХВАТА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ПРИХВАТА</a:t>
                      </a:r>
                      <a:r>
                        <a:rPr lang="sr-Cyrl-RS" b="1" baseline="0" dirty="0" smtClean="0">
                          <a:solidFill>
                            <a:schemeClr val="tx1"/>
                          </a:solidFill>
                        </a:rPr>
                        <a:t> УЗ ОТПОР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ИМА ТЕЖЊУ ДА ЗАВРШИ ЗАПЧЕТО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27100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СТАЛНО ЗАПОЧИЊЕ НОВЕ АКТИВНОСТИ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НЕ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12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7924799" y="228600"/>
            <a:ext cx="45719" cy="46038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381000"/>
          <a:ext cx="8001000" cy="614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667000"/>
                <a:gridCol w="2667000"/>
              </a:tblGrid>
              <a:tr h="9906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СТАВ ПРЕМА КРИТИЦИ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АЛКОХОЛА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ПРИХВАТА СА УВИДОМ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ПРИХВАТА СА ОТПОРОМ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НЕ ПРИХВАТА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НЕ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НЕМА ОДНОС ПРЕМА КРИТИЦИ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САМОКРИТИЧАН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13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7924799" y="228600"/>
            <a:ext cx="45719" cy="46038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52400" y="304800"/>
          <a:ext cx="8077200" cy="586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92400"/>
                <a:gridCol w="2692400"/>
              </a:tblGrid>
              <a:tr h="1707676">
                <a:tc>
                  <a:txBody>
                    <a:bodyPr/>
                    <a:lstStyle/>
                    <a:p>
                      <a:pPr algn="ctr"/>
                      <a:endParaRPr lang="sr-Cyrl-RS" dirty="0" smtClean="0"/>
                    </a:p>
                    <a:p>
                      <a:pPr algn="ctr"/>
                      <a:r>
                        <a:rPr lang="sr-Cyrl-RS" dirty="0" smtClean="0">
                          <a:solidFill>
                            <a:schemeClr val="tx1"/>
                          </a:solidFill>
                        </a:rPr>
                        <a:t>САМОСТАЛНОСТ У РАДУ</a:t>
                      </a:r>
                      <a:endParaRPr lang="sr-Cyrl-C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АЛКОХОЛА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</a:tr>
              <a:tr h="1386575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САМОСТАЛАН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386575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ПОВРЕМЕНО ПОТРЕБНА ПОМОЋ ТЕРАПЕУТА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386575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НЕСАМОСТАЛАН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14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533400"/>
          <a:ext cx="80010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667000"/>
                <a:gridCol w="2667000"/>
              </a:tblGrid>
              <a:tr h="1333500">
                <a:tc>
                  <a:txBody>
                    <a:bodyPr/>
                    <a:lstStyle/>
                    <a:p>
                      <a:pPr algn="ctr"/>
                      <a:endParaRPr lang="sr-Cyrl-RS" dirty="0" smtClean="0"/>
                    </a:p>
                    <a:p>
                      <a:pPr algn="ctr"/>
                      <a:r>
                        <a:rPr lang="sr-Cyrl-RS" dirty="0" smtClean="0">
                          <a:solidFill>
                            <a:schemeClr val="tx1"/>
                          </a:solidFill>
                        </a:rPr>
                        <a:t>МАНУЕЛНА СПРЕТНОСТ</a:t>
                      </a:r>
                      <a:endParaRPr lang="sr-Cyrl-C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АЛКОХОЛА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335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ИЗУЗЕТНА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НЕ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3335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ПРОСЕЧНА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333500"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ИСПОД ПРОСЕКА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15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228600"/>
          <a:ext cx="78486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1485900">
                <a:tc>
                  <a:txBody>
                    <a:bodyPr/>
                    <a:lstStyle/>
                    <a:p>
                      <a:pPr algn="ctr"/>
                      <a:endParaRPr lang="sr-Cyrl-R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sr-Cyrl-RS" dirty="0" smtClean="0">
                          <a:solidFill>
                            <a:schemeClr val="tx1"/>
                          </a:solidFill>
                        </a:rPr>
                        <a:t>КОНЦЕНТРАЦИЈА И УПОРНОСТ У РАДУ</a:t>
                      </a:r>
                      <a:endParaRPr lang="sr-Cyrl-C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АЛКОХОЛА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r-Cyrl-R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sr-Cyrl-CS" dirty="0"/>
                    </a:p>
                  </a:txBody>
                  <a:tcPr/>
                </a:tc>
              </a:tr>
              <a:tr h="1485900">
                <a:tc>
                  <a:txBody>
                    <a:bodyPr/>
                    <a:lstStyle/>
                    <a:p>
                      <a:pPr algn="ctr"/>
                      <a:endParaRPr lang="sr-Cyrl-RS" b="1" dirty="0" smtClean="0"/>
                    </a:p>
                    <a:p>
                      <a:pPr algn="ctr"/>
                      <a:endParaRPr lang="sr-Cyrl-RS" b="1" dirty="0" smtClean="0"/>
                    </a:p>
                    <a:p>
                      <a:pPr algn="ctr"/>
                      <a:r>
                        <a:rPr lang="sr-Cyrl-RS" b="1" dirty="0" smtClean="0"/>
                        <a:t>ДОБРА</a:t>
                      </a:r>
                      <a:endParaRPr lang="sr-Cyrl-C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485900">
                <a:tc>
                  <a:txBody>
                    <a:bodyPr/>
                    <a:lstStyle/>
                    <a:p>
                      <a:pPr algn="ctr"/>
                      <a:endParaRPr lang="sr-Cyrl-RS" b="1" dirty="0" smtClean="0"/>
                    </a:p>
                    <a:p>
                      <a:pPr algn="ctr"/>
                      <a:endParaRPr lang="sr-Cyrl-RS" b="1" dirty="0" smtClean="0"/>
                    </a:p>
                    <a:p>
                      <a:pPr algn="ctr"/>
                      <a:r>
                        <a:rPr lang="sr-Cyrl-RS" b="1" dirty="0" smtClean="0"/>
                        <a:t>ПРОМЕНЉИВЉА</a:t>
                      </a:r>
                      <a:endParaRPr lang="sr-Cyrl-C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485900">
                <a:tc>
                  <a:txBody>
                    <a:bodyPr/>
                    <a:lstStyle/>
                    <a:p>
                      <a:pPr algn="ctr"/>
                      <a:endParaRPr lang="sr-Cyrl-RS" b="1" dirty="0" smtClean="0"/>
                    </a:p>
                    <a:p>
                      <a:pPr algn="ctr"/>
                      <a:endParaRPr lang="sr-Cyrl-RS" b="1" dirty="0" smtClean="0"/>
                    </a:p>
                    <a:p>
                      <a:pPr algn="ctr"/>
                      <a:r>
                        <a:rPr lang="sr-Cyrl-RS" b="1" dirty="0" smtClean="0"/>
                        <a:t>ЛОША</a:t>
                      </a:r>
                      <a:endParaRPr lang="sr-Cyrl-C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sr-Cyrl-RS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16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7924800" y="152400"/>
            <a:ext cx="381000" cy="122238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0"/>
            <a:ext cx="7924800" cy="6473952"/>
          </a:xfrm>
        </p:spPr>
        <p:txBody>
          <a:bodyPr>
            <a:normAutofit lnSpcReduction="10000"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</a:rPr>
              <a:t>Зависност од алкохола и дрога</a:t>
            </a:r>
          </a:p>
          <a:p>
            <a:pPr lvl="1"/>
            <a:r>
              <a:rPr lang="sr-Cyrl-RS" sz="2800" dirty="0" smtClean="0"/>
              <a:t> утицај на физичко и ментално здравље зависника </a:t>
            </a:r>
          </a:p>
          <a:p>
            <a:pPr lvl="1"/>
            <a:r>
              <a:rPr lang="sr-Cyrl-CS" sz="2800" dirty="0" smtClean="0"/>
              <a:t>нарушавање</a:t>
            </a:r>
            <a:r>
              <a:rPr lang="sr-Cyrl-RS" sz="2800" dirty="0" smtClean="0"/>
              <a:t> породичних и друштвених односа</a:t>
            </a:r>
          </a:p>
          <a:p>
            <a:r>
              <a:rPr lang="sr-Cyrl-RS" sz="2800" b="1" dirty="0" smtClean="0">
                <a:solidFill>
                  <a:srgbClr val="002060"/>
                </a:solidFill>
              </a:rPr>
              <a:t>Физичко здравље </a:t>
            </a:r>
            <a:r>
              <a:rPr lang="sr-Cyrl-RS" sz="2800" dirty="0" smtClean="0"/>
              <a:t>	</a:t>
            </a:r>
          </a:p>
          <a:p>
            <a:pPr lvl="1"/>
            <a:r>
              <a:rPr lang="sr-Cyrl-CS" sz="2800" dirty="0" smtClean="0"/>
              <a:t>О</a:t>
            </a:r>
            <a:r>
              <a:rPr lang="sr-Cyrl-RS" sz="2800" dirty="0" smtClean="0"/>
              <a:t>штећење јетре</a:t>
            </a:r>
          </a:p>
          <a:p>
            <a:pPr lvl="1"/>
            <a:r>
              <a:rPr lang="sr-Cyrl-CS" sz="2800" dirty="0" smtClean="0"/>
              <a:t>Ц</a:t>
            </a:r>
            <a:r>
              <a:rPr lang="sr-Cyrl-RS" sz="2800" dirty="0" smtClean="0"/>
              <a:t>ироза</a:t>
            </a:r>
          </a:p>
          <a:p>
            <a:pPr lvl="1"/>
            <a:r>
              <a:rPr lang="sr-Cyrl-CS" sz="2800" dirty="0" smtClean="0"/>
              <a:t>Х</a:t>
            </a:r>
            <a:r>
              <a:rPr lang="sr-Cyrl-RS" sz="2800" dirty="0" smtClean="0"/>
              <a:t>епатитис</a:t>
            </a:r>
          </a:p>
          <a:p>
            <a:pPr lvl="1"/>
            <a:r>
              <a:rPr lang="sr-Cyrl-CS" sz="2800" dirty="0" smtClean="0"/>
              <a:t>Н</a:t>
            </a:r>
            <a:r>
              <a:rPr lang="sr-Cyrl-RS" sz="2800" dirty="0" smtClean="0"/>
              <a:t>еуролошки дефицит (полинеуропатија)</a:t>
            </a:r>
          </a:p>
          <a:p>
            <a:pPr lvl="1"/>
            <a:r>
              <a:rPr lang="sr-Cyrl-CS" sz="2800" dirty="0" smtClean="0"/>
              <a:t>С</a:t>
            </a:r>
            <a:r>
              <a:rPr lang="sr-Cyrl-RS" sz="2800" dirty="0" smtClean="0"/>
              <a:t>рчане тегобе (чешће код алкохоличара)</a:t>
            </a:r>
          </a:p>
          <a:p>
            <a:pPr lvl="1"/>
            <a:r>
              <a:rPr lang="sr-Cyrl-CS" sz="2800" dirty="0" smtClean="0"/>
              <a:t>Е</a:t>
            </a:r>
            <a:r>
              <a:rPr lang="sr-Cyrl-RS" sz="2800" dirty="0" smtClean="0"/>
              <a:t>пи напади</a:t>
            </a:r>
          </a:p>
          <a:p>
            <a:pPr lvl="1"/>
            <a:r>
              <a:rPr lang="sr-Cyrl-CS" sz="2800" dirty="0" smtClean="0"/>
              <a:t>Д</a:t>
            </a:r>
            <a:r>
              <a:rPr lang="sr-Cyrl-RS" sz="2800" dirty="0" smtClean="0"/>
              <a:t>еменција</a:t>
            </a:r>
          </a:p>
          <a:p>
            <a:pPr lvl="1"/>
            <a:endParaRPr lang="sr-Cyrl-RS" dirty="0" smtClean="0"/>
          </a:p>
          <a:p>
            <a:pPr lvl="1"/>
            <a:endParaRPr lang="sr-Cyrl-C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3A1900-CBCF-49DC-AEE5-2121BBDA5F1B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2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76200" cy="106362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7924800" cy="6629400"/>
          </a:xfrm>
        </p:spPr>
        <p:txBody>
          <a:bodyPr>
            <a:normAutofit/>
          </a:bodyPr>
          <a:lstStyle/>
          <a:p>
            <a:endParaRPr lang="sr-Cyrl-RS" b="1" dirty="0" smtClean="0">
              <a:solidFill>
                <a:srgbClr val="002060"/>
              </a:solidFill>
            </a:endParaRPr>
          </a:p>
          <a:p>
            <a:endParaRPr lang="sr-Cyrl-RS" b="1" dirty="0" smtClean="0">
              <a:solidFill>
                <a:srgbClr val="002060"/>
              </a:solidFill>
            </a:endParaRPr>
          </a:p>
          <a:p>
            <a:r>
              <a:rPr lang="sr-Cyrl-RS" sz="2800" b="1" dirty="0" smtClean="0">
                <a:solidFill>
                  <a:srgbClr val="002060"/>
                </a:solidFill>
              </a:rPr>
              <a:t>Ментално здравље</a:t>
            </a:r>
          </a:p>
          <a:p>
            <a:pPr lvl="1"/>
            <a:r>
              <a:rPr lang="sr-Cyrl-CS" sz="2800" dirty="0" smtClean="0"/>
              <a:t>П</a:t>
            </a:r>
            <a:r>
              <a:rPr lang="sr-Cyrl-RS" sz="2800" dirty="0" smtClean="0"/>
              <a:t>сихопатолошка стања</a:t>
            </a:r>
          </a:p>
          <a:p>
            <a:pPr lvl="1"/>
            <a:r>
              <a:rPr lang="sr-Cyrl-CS" sz="2800" dirty="0" smtClean="0"/>
              <a:t>И</a:t>
            </a:r>
            <a:r>
              <a:rPr lang="sr-Cyrl-RS" sz="2800" dirty="0" smtClean="0"/>
              <a:t>змењен карактер</a:t>
            </a:r>
          </a:p>
          <a:p>
            <a:pPr lvl="1"/>
            <a:r>
              <a:rPr lang="sr-Cyrl-CS" sz="2800" dirty="0" smtClean="0"/>
              <a:t>Г</a:t>
            </a:r>
            <a:r>
              <a:rPr lang="sr-Cyrl-RS" sz="2800" dirty="0" smtClean="0"/>
              <a:t>убитак осећаја за своју личност, породицу</a:t>
            </a:r>
          </a:p>
          <a:p>
            <a:pPr lvl="1"/>
            <a:r>
              <a:rPr lang="sr-Cyrl-CS" sz="2800" dirty="0" smtClean="0"/>
              <a:t>Г</a:t>
            </a:r>
            <a:r>
              <a:rPr lang="sr-Cyrl-RS" sz="2800" dirty="0" smtClean="0"/>
              <a:t>убитак интересовања за све што није повезано са супстанцом</a:t>
            </a:r>
          </a:p>
          <a:p>
            <a:pPr lvl="1"/>
            <a:r>
              <a:rPr lang="sr-Cyrl-CS" sz="2800" dirty="0" smtClean="0"/>
              <a:t>Склоност ка м</a:t>
            </a:r>
            <a:r>
              <a:rPr lang="sr-Cyrl-RS" sz="2800" dirty="0" smtClean="0"/>
              <a:t>анипулацији</a:t>
            </a:r>
          </a:p>
          <a:p>
            <a:pPr lvl="1"/>
            <a:r>
              <a:rPr lang="sr-Cyrl-CS" sz="2800" dirty="0" smtClean="0"/>
              <a:t>Г</a:t>
            </a:r>
            <a:r>
              <a:rPr lang="sr-Cyrl-RS" sz="2800" dirty="0" smtClean="0"/>
              <a:t>убитак емоција</a:t>
            </a:r>
          </a:p>
          <a:p>
            <a:pPr lvl="1"/>
            <a:r>
              <a:rPr lang="sr-Cyrl-CS" sz="2800" dirty="0" smtClean="0"/>
              <a:t>С</a:t>
            </a:r>
            <a:r>
              <a:rPr lang="sr-Cyrl-RS" sz="2800" dirty="0" smtClean="0"/>
              <a:t>уицидалне идеје</a:t>
            </a:r>
          </a:p>
          <a:p>
            <a:endParaRPr lang="sr-Cyrl-C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7E5BE8-9155-480F-B15E-CAE958A20285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3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76200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"/>
            <a:ext cx="8229600" cy="6705600"/>
          </a:xfrm>
        </p:spPr>
        <p:txBody>
          <a:bodyPr/>
          <a:lstStyle/>
          <a:p>
            <a:endParaRPr lang="sr-Cyrl-RS" sz="2800" b="1" dirty="0" smtClean="0">
              <a:solidFill>
                <a:srgbClr val="002060"/>
              </a:solidFill>
            </a:endParaRPr>
          </a:p>
          <a:p>
            <a:endParaRPr lang="sr-Cyrl-RS" sz="2800" b="1" dirty="0" smtClean="0">
              <a:solidFill>
                <a:srgbClr val="002060"/>
              </a:solidFill>
            </a:endParaRPr>
          </a:p>
          <a:p>
            <a:r>
              <a:rPr lang="sr-Cyrl-RS" sz="2800" b="1" dirty="0" smtClean="0">
                <a:solidFill>
                  <a:srgbClr val="002060"/>
                </a:solidFill>
              </a:rPr>
              <a:t>Социјалне последице</a:t>
            </a:r>
          </a:p>
          <a:p>
            <a:pPr lvl="1"/>
            <a:r>
              <a:rPr lang="sr-Cyrl-RS" sz="2800" dirty="0" smtClean="0"/>
              <a:t>Психичко и физичко насиље према члановима породице</a:t>
            </a:r>
          </a:p>
          <a:p>
            <a:pPr lvl="1"/>
            <a:r>
              <a:rPr lang="sr-Cyrl-CS" sz="2800" dirty="0" smtClean="0"/>
              <a:t>П</a:t>
            </a:r>
            <a:r>
              <a:rPr lang="sr-Cyrl-RS" sz="2800" dirty="0" smtClean="0"/>
              <a:t>аразитски начин живота</a:t>
            </a:r>
          </a:p>
          <a:p>
            <a:pPr lvl="1"/>
            <a:r>
              <a:rPr lang="sr-Cyrl-CS" sz="2800" dirty="0" smtClean="0"/>
              <a:t>З</a:t>
            </a:r>
            <a:r>
              <a:rPr lang="sr-Cyrl-RS" sz="2800" dirty="0" smtClean="0"/>
              <a:t>анемаривање обавеза према раду и друштву</a:t>
            </a:r>
          </a:p>
          <a:p>
            <a:pPr lvl="1"/>
            <a:r>
              <a:rPr lang="sr-Cyrl-CS" sz="2800" dirty="0" smtClean="0"/>
              <a:t>Г</a:t>
            </a:r>
            <a:r>
              <a:rPr lang="sr-Cyrl-RS" sz="2800" dirty="0" smtClean="0"/>
              <a:t>убитак посла</a:t>
            </a:r>
          </a:p>
          <a:p>
            <a:pPr lvl="1"/>
            <a:r>
              <a:rPr lang="sr-Cyrl-CS" sz="2800" dirty="0" smtClean="0"/>
              <a:t>З</a:t>
            </a:r>
            <a:r>
              <a:rPr lang="sr-Cyrl-RS" sz="2800" dirty="0" smtClean="0"/>
              <a:t>адуживање</a:t>
            </a:r>
          </a:p>
          <a:p>
            <a:pPr lvl="1"/>
            <a:r>
              <a:rPr lang="sr-Cyrl-CS" sz="2800" dirty="0" smtClean="0"/>
              <a:t>С</a:t>
            </a:r>
            <a:r>
              <a:rPr lang="sr-Cyrl-RS" sz="2800" dirty="0" smtClean="0"/>
              <a:t>колоност ка криминалу</a:t>
            </a:r>
          </a:p>
          <a:p>
            <a:endParaRPr lang="sr-Cyrl-C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4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 flipV="1">
            <a:off x="7924799" y="228600"/>
            <a:ext cx="45719" cy="46038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7924800" cy="6324600"/>
          </a:xfrm>
        </p:spPr>
        <p:txBody>
          <a:bodyPr/>
          <a:lstStyle/>
          <a:p>
            <a:endParaRPr lang="sr-Cyrl-RS" sz="2800" b="1" dirty="0" smtClean="0">
              <a:solidFill>
                <a:srgbClr val="002060"/>
              </a:solidFill>
            </a:endParaRPr>
          </a:p>
          <a:p>
            <a:r>
              <a:rPr lang="sr-Cyrl-RS" sz="2800" b="1" dirty="0" smtClean="0">
                <a:solidFill>
                  <a:srgbClr val="002060"/>
                </a:solidFill>
              </a:rPr>
              <a:t>Улога радног терапеута</a:t>
            </a:r>
          </a:p>
          <a:p>
            <a:pPr lvl="1"/>
            <a:r>
              <a:rPr lang="sr-Cyrl-CS" sz="2400" dirty="0" smtClean="0"/>
              <a:t>И</a:t>
            </a:r>
            <a:r>
              <a:rPr lang="sr-Cyrl-RS" sz="2400" dirty="0" smtClean="0"/>
              <a:t>ндивидуални приступ сваком пацијенту</a:t>
            </a:r>
          </a:p>
          <a:p>
            <a:pPr lvl="1"/>
            <a:r>
              <a:rPr lang="sr-Cyrl-CS" sz="2400" dirty="0" smtClean="0"/>
              <a:t>К</a:t>
            </a:r>
            <a:r>
              <a:rPr lang="sr-Cyrl-RS" sz="2400" dirty="0" smtClean="0"/>
              <a:t>омплексност процене стања сваког пацијента</a:t>
            </a:r>
            <a:r>
              <a:rPr lang="sr-Cyrl-CS" sz="2400" dirty="0" smtClean="0"/>
              <a:t> – одсуство мотивације за лечење и радну терапију</a:t>
            </a:r>
          </a:p>
          <a:p>
            <a:pPr lvl="1"/>
            <a:r>
              <a:rPr lang="sr-Cyrl-RS" sz="2400" dirty="0" smtClean="0"/>
              <a:t>Укључивање у индивидуалне и групне активности</a:t>
            </a:r>
          </a:p>
          <a:p>
            <a:pPr lvl="1"/>
            <a:r>
              <a:rPr lang="sr-Cyrl-RS" sz="2400" dirty="0" smtClean="0"/>
              <a:t>Специфичне технике  окупационе терапије</a:t>
            </a:r>
          </a:p>
          <a:p>
            <a:pPr lvl="2"/>
            <a:r>
              <a:rPr lang="sr-Cyrl-CS" sz="2400" dirty="0" smtClean="0"/>
              <a:t>С</a:t>
            </a:r>
            <a:r>
              <a:rPr lang="sr-Cyrl-RS" sz="2400" dirty="0" smtClean="0"/>
              <a:t>едативне</a:t>
            </a:r>
          </a:p>
          <a:p>
            <a:pPr lvl="2"/>
            <a:r>
              <a:rPr lang="sr-Cyrl-CS" sz="2400" dirty="0" smtClean="0"/>
              <a:t>С</a:t>
            </a:r>
            <a:r>
              <a:rPr lang="sr-Cyrl-RS" sz="2400" dirty="0" smtClean="0"/>
              <a:t>тимулативне</a:t>
            </a:r>
          </a:p>
          <a:p>
            <a:pPr lvl="2"/>
            <a:r>
              <a:rPr lang="sr-Cyrl-CS" sz="2400" dirty="0" smtClean="0"/>
              <a:t>С</a:t>
            </a:r>
            <a:r>
              <a:rPr lang="sr-Cyrl-RS" sz="2400" dirty="0" smtClean="0"/>
              <a:t>лободне</a:t>
            </a:r>
          </a:p>
          <a:p>
            <a:pPr lvl="2"/>
            <a:r>
              <a:rPr lang="sr-Cyrl-CS" sz="2400" dirty="0" smtClean="0"/>
              <a:t>И</a:t>
            </a:r>
            <a:r>
              <a:rPr lang="sr-Cyrl-RS" sz="2400" dirty="0" smtClean="0"/>
              <a:t>нвентивне</a:t>
            </a:r>
          </a:p>
          <a:p>
            <a:pPr lvl="2"/>
            <a:r>
              <a:rPr lang="sr-Cyrl-CS" sz="2400" dirty="0" smtClean="0"/>
              <a:t>Д</a:t>
            </a:r>
            <a:r>
              <a:rPr lang="sr-Cyrl-RS" sz="2400" dirty="0" smtClean="0"/>
              <a:t>ириговане</a:t>
            </a:r>
          </a:p>
          <a:p>
            <a:pPr lvl="2"/>
            <a:r>
              <a:rPr lang="sr-Cyrl-CS" sz="2400" dirty="0" smtClean="0"/>
              <a:t>М</a:t>
            </a:r>
            <a:r>
              <a:rPr lang="sr-Cyrl-RS" sz="2400" dirty="0" smtClean="0"/>
              <a:t>еханичке </a:t>
            </a:r>
          </a:p>
          <a:p>
            <a:pPr lvl="2"/>
            <a:endParaRPr lang="sr-Cyrl-RS" dirty="0" smtClean="0"/>
          </a:p>
          <a:p>
            <a:pPr lvl="2"/>
            <a:endParaRPr lang="sr-Cyrl-R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5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"/>
            <a:ext cx="7924800" cy="6477000"/>
          </a:xfrm>
        </p:spPr>
        <p:txBody>
          <a:bodyPr>
            <a:normAutofit/>
          </a:bodyPr>
          <a:lstStyle/>
          <a:p>
            <a:r>
              <a:rPr lang="sr-Cyrl-RS" b="1" dirty="0" smtClean="0">
                <a:solidFill>
                  <a:srgbClr val="002060"/>
                </a:solidFill>
              </a:rPr>
              <a:t>Седативна техника</a:t>
            </a:r>
          </a:p>
          <a:p>
            <a:pPr lvl="1"/>
            <a:r>
              <a:rPr lang="sr-Cyrl-CS" sz="2400" dirty="0" smtClean="0"/>
              <a:t>К</a:t>
            </a:r>
            <a:r>
              <a:rPr lang="sr-Cyrl-RS" sz="2400" dirty="0" smtClean="0"/>
              <a:t>упирање вишка енергије услед анксиозности</a:t>
            </a:r>
          </a:p>
          <a:p>
            <a:pPr lvl="1"/>
            <a:r>
              <a:rPr lang="sr-Cyrl-CS" sz="2400" dirty="0" smtClean="0"/>
              <a:t>Т</a:t>
            </a:r>
            <a:r>
              <a:rPr lang="sr-Cyrl-RS" sz="2400" dirty="0" smtClean="0"/>
              <a:t>ехника позната пацијенту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онављање  до нивоа аутоматизације</a:t>
            </a:r>
          </a:p>
          <a:p>
            <a:pPr lvl="1"/>
            <a:r>
              <a:rPr lang="sr-Cyrl-CS" sz="2400" dirty="0" smtClean="0"/>
              <a:t>И</a:t>
            </a:r>
            <a:r>
              <a:rPr lang="sr-Cyrl-RS" sz="2400" dirty="0" smtClean="0"/>
              <a:t>збегавати постављање рокова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огодне за зависнике и од алкохола и од дрога</a:t>
            </a:r>
          </a:p>
          <a:p>
            <a:pPr>
              <a:buNone/>
            </a:pPr>
            <a:endParaRPr lang="sr-Cyrl-RS" b="1" dirty="0" smtClean="0">
              <a:solidFill>
                <a:srgbClr val="002060"/>
              </a:solidFill>
            </a:endParaRPr>
          </a:p>
          <a:p>
            <a:r>
              <a:rPr lang="sr-Cyrl-RS" b="1" dirty="0" smtClean="0">
                <a:solidFill>
                  <a:srgbClr val="002060"/>
                </a:solidFill>
              </a:rPr>
              <a:t>Стимулативна техника</a:t>
            </a:r>
          </a:p>
          <a:p>
            <a:pPr lvl="1"/>
            <a:r>
              <a:rPr lang="sr-Cyrl-CS" sz="2400" dirty="0" smtClean="0"/>
              <a:t>К</a:t>
            </a:r>
            <a:r>
              <a:rPr lang="sr-Cyrl-RS" sz="2400" dirty="0" smtClean="0"/>
              <a:t>ористи се код снижених динамизама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ацијенти са бројним хоспитализацијама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рихватање активности по инерцији и касније “отаљавање”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огодне за зависнике и од алкохола и од дрога</a:t>
            </a:r>
          </a:p>
          <a:p>
            <a:pPr lvl="1"/>
            <a:endParaRPr lang="sr-Cyrl-RS" dirty="0" smtClean="0"/>
          </a:p>
          <a:p>
            <a:pPr lvl="1"/>
            <a:endParaRPr lang="sr-Cyrl-RS" dirty="0" smtClean="0"/>
          </a:p>
          <a:p>
            <a:pPr lvl="1"/>
            <a:endParaRPr lang="sr-Cyrl-RS" dirty="0" smtClean="0"/>
          </a:p>
          <a:p>
            <a:pPr lvl="1"/>
            <a:endParaRPr lang="sr-Cyrl-RS" dirty="0" smtClean="0"/>
          </a:p>
          <a:p>
            <a:pPr lvl="1"/>
            <a:endParaRPr lang="sr-Cyrl-C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6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76200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7924800" cy="6629400"/>
          </a:xfrm>
        </p:spPr>
        <p:txBody>
          <a:bodyPr/>
          <a:lstStyle/>
          <a:p>
            <a:r>
              <a:rPr lang="sr-Cyrl-RS" b="1" dirty="0" smtClean="0">
                <a:solidFill>
                  <a:srgbClr val="002060"/>
                </a:solidFill>
              </a:rPr>
              <a:t>Слободне технике</a:t>
            </a:r>
          </a:p>
          <a:p>
            <a:pPr lvl="1"/>
            <a:r>
              <a:rPr lang="sr-Cyrl-CS" sz="2400" dirty="0" smtClean="0"/>
              <a:t>К</a:t>
            </a:r>
            <a:r>
              <a:rPr lang="sr-Cyrl-RS" sz="2400" dirty="0" smtClean="0"/>
              <a:t>ористи се код пацијената са очуваним мануелним способностима који имају проблем са ауторитетом терапеута’- осећају се интелектуално супериорнијим у односу на остале пацијенте</a:t>
            </a:r>
            <a:endParaRPr lang="sr-Cyrl-CS" sz="2400" dirty="0" smtClean="0"/>
          </a:p>
          <a:p>
            <a:pPr lvl="1"/>
            <a:r>
              <a:rPr lang="sr-Cyrl-CS" sz="2400" dirty="0" smtClean="0"/>
              <a:t>Б</a:t>
            </a:r>
            <a:r>
              <a:rPr lang="sr-Cyrl-RS" sz="2400" dirty="0" smtClean="0"/>
              <a:t>ирају их сами пацијенти</a:t>
            </a:r>
          </a:p>
          <a:p>
            <a:pPr lvl="1"/>
            <a:r>
              <a:rPr lang="sr-Cyrl-CS" sz="2400" dirty="0" smtClean="0"/>
              <a:t>З</a:t>
            </a:r>
            <a:r>
              <a:rPr lang="sr-Cyrl-RS" sz="2400" dirty="0" smtClean="0"/>
              <a:t>апочети рад мора да се заврши</a:t>
            </a:r>
          </a:p>
          <a:p>
            <a:pPr lvl="1"/>
            <a:r>
              <a:rPr lang="sr-Cyrl-RS" sz="2400" dirty="0" smtClean="0"/>
              <a:t>Погодније за зависнике од дрога него од алкохола</a:t>
            </a:r>
          </a:p>
          <a:p>
            <a:r>
              <a:rPr lang="sr-Cyrl-RS" b="1" dirty="0" smtClean="0">
                <a:solidFill>
                  <a:srgbClr val="002060"/>
                </a:solidFill>
              </a:rPr>
              <a:t>Инвентивне технике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одразумевају преузимање одговорности и психички ангажман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ацијенти који имају способност импровизације</a:t>
            </a:r>
          </a:p>
          <a:p>
            <a:pPr lvl="1"/>
            <a:r>
              <a:rPr lang="sr-Cyrl-CS" sz="2400" dirty="0" smtClean="0"/>
              <a:t>С</a:t>
            </a:r>
            <a:r>
              <a:rPr lang="sr-Cyrl-RS" sz="2400" dirty="0" smtClean="0"/>
              <a:t>ами бирају материјал и технику рада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огодне за зависнике и од алкохола и од дрога</a:t>
            </a:r>
          </a:p>
          <a:p>
            <a:pPr lvl="1"/>
            <a:endParaRPr lang="sr-Cyrl-RS" sz="2400" dirty="0" smtClean="0"/>
          </a:p>
          <a:p>
            <a:pPr lvl="1"/>
            <a:endParaRPr lang="sr-Cyrl-R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7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800" y="274638"/>
            <a:ext cx="76200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0"/>
            <a:ext cx="7924800" cy="6858000"/>
          </a:xfrm>
        </p:spPr>
        <p:txBody>
          <a:bodyPr/>
          <a:lstStyle/>
          <a:p>
            <a:pPr>
              <a:buNone/>
            </a:pPr>
            <a:endParaRPr lang="sr-Cyrl-RS" dirty="0" smtClean="0"/>
          </a:p>
          <a:p>
            <a:r>
              <a:rPr lang="sr-Cyrl-RS" b="1" dirty="0" smtClean="0">
                <a:solidFill>
                  <a:srgbClr val="002060"/>
                </a:solidFill>
              </a:rPr>
              <a:t>Дириговане технике</a:t>
            </a:r>
          </a:p>
          <a:p>
            <a:pPr lvl="1"/>
            <a:r>
              <a:rPr lang="sr-Cyrl-CS" sz="2400" dirty="0" smtClean="0"/>
              <a:t>К</a:t>
            </a:r>
            <a:r>
              <a:rPr lang="sr-Cyrl-RS" sz="2400" dirty="0" smtClean="0"/>
              <a:t>од агресивних, деструктивних, еуфоричних и суицидалних пацијената</a:t>
            </a:r>
          </a:p>
          <a:p>
            <a:pPr lvl="1"/>
            <a:r>
              <a:rPr lang="sr-Cyrl-CS" sz="2400" dirty="0" smtClean="0"/>
              <a:t>С</a:t>
            </a:r>
            <a:r>
              <a:rPr lang="sr-Cyrl-RS" sz="2400" dirty="0" smtClean="0"/>
              <a:t>тално присуство и усмеравање од стране терапеута</a:t>
            </a:r>
            <a:endParaRPr lang="sr-Cyrl-CS" sz="2400" dirty="0" smtClean="0"/>
          </a:p>
          <a:p>
            <a:pPr lvl="1"/>
            <a:r>
              <a:rPr lang="sr-Cyrl-CS" sz="2400" dirty="0" smtClean="0"/>
              <a:t>Ј</a:t>
            </a:r>
            <a:r>
              <a:rPr lang="sr-Cyrl-RS" sz="2400" dirty="0" smtClean="0"/>
              <a:t>утарнја гимнастика, спортске и рекреативне активности, друштвене игре</a:t>
            </a:r>
          </a:p>
          <a:p>
            <a:pPr lvl="1"/>
            <a:r>
              <a:rPr lang="sr-Cyrl-CS" sz="2400" dirty="0" smtClean="0"/>
              <a:t>П</a:t>
            </a:r>
            <a:r>
              <a:rPr lang="sr-Cyrl-RS" sz="2400" dirty="0" smtClean="0"/>
              <a:t>огодне за зависнике и од алкохола и од дрога</a:t>
            </a:r>
          </a:p>
          <a:p>
            <a:pPr lvl="1">
              <a:buNone/>
            </a:pPr>
            <a:endParaRPr lang="sr-Cyrl-RS" sz="2400" dirty="0" smtClean="0"/>
          </a:p>
          <a:p>
            <a:r>
              <a:rPr lang="sr-Cyrl-RS" b="1" dirty="0" smtClean="0">
                <a:solidFill>
                  <a:srgbClr val="002060"/>
                </a:solidFill>
              </a:rPr>
              <a:t>Механичке технике</a:t>
            </a:r>
          </a:p>
          <a:p>
            <a:pPr lvl="1"/>
            <a:r>
              <a:rPr lang="sr-Cyrl-CS" sz="2400" dirty="0" smtClean="0"/>
              <a:t>И</a:t>
            </a:r>
            <a:r>
              <a:rPr lang="sr-Cyrl-RS" sz="2400" dirty="0" smtClean="0"/>
              <a:t>далне за почетно анимирање новопримљених пацијената са вишком енергије, краткотрајном пажњом, лошом концентрацијом, агресивним импулсима и проблемима у социјализацији</a:t>
            </a:r>
          </a:p>
          <a:p>
            <a:pPr lvl="1"/>
            <a:r>
              <a:rPr lang="sr-Cyrl-RS" sz="2400" dirty="0" smtClean="0"/>
              <a:t>Погодније за зависнике од дрога него од алкохола</a:t>
            </a:r>
          </a:p>
          <a:p>
            <a:pPr lvl="1">
              <a:buNone/>
            </a:pPr>
            <a:endParaRPr lang="sr-Cyrl-RS" sz="2400" dirty="0" smtClean="0"/>
          </a:p>
          <a:p>
            <a:endParaRPr lang="sr-Cyrl-C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8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sr-Cyrl-C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152400" y="228601"/>
          <a:ext cx="8458200" cy="6427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613331">
                <a:tc>
                  <a:txBody>
                    <a:bodyPr/>
                    <a:lstStyle/>
                    <a:p>
                      <a:pPr algn="ctr"/>
                      <a:r>
                        <a:rPr lang="sr-Cyrl-RS" sz="2000" dirty="0" smtClean="0">
                          <a:solidFill>
                            <a:schemeClr val="tx1"/>
                          </a:solidFill>
                        </a:rPr>
                        <a:t>ТЕХНИКЕ</a:t>
                      </a:r>
                      <a:endParaRPr lang="sr-Cyrl-C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chemeClr val="tx1"/>
                          </a:solidFill>
                        </a:rPr>
                        <a:t>ЗАВИСНИЦИ</a:t>
                      </a:r>
                      <a:r>
                        <a:rPr lang="sr-Cyrl-RS" b="1" baseline="0" dirty="0" smtClean="0">
                          <a:solidFill>
                            <a:schemeClr val="tx1"/>
                          </a:solidFill>
                        </a:rPr>
                        <a:t> ОД АЛКОХОЛА</a:t>
                      </a:r>
                      <a:endParaRPr lang="sr-Cyrl-C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>
                          <a:solidFill>
                            <a:schemeClr val="tx1"/>
                          </a:solidFill>
                        </a:rPr>
                        <a:t>ЗАВИСНИЦИ ОД ДРОГА</a:t>
                      </a:r>
                      <a:endParaRPr lang="sr-Cyrl-C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ЦРТАЊЕ (СЛИКАЊЕ)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 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ПИСАЊЕ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ЧЕСТО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ЧИТАЊЕ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ОБРАДА ДРВЕТА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13331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ИЗРАДА ПРЕДМЕТА ОД ГИПСА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ПРАВЉЕЊЕ НАКИТА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76552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ПРАВЉЕЊЕ</a:t>
                      </a:r>
                      <a:r>
                        <a:rPr lang="sr-Cyrl-RS" sz="1400" b="1" baseline="0" dirty="0" smtClean="0"/>
                        <a:t> ПРЕДМЕТА ОД ПАПИРА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ФАРБАЊЕ (БОЈЕЊЕ)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13331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ПРАВЉЕЊЕ УКРАСА ОД КАНАПА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РЕТКО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613331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СПОРТСКЕ АКТИВНОСТИ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452989">
                <a:tc>
                  <a:txBody>
                    <a:bodyPr/>
                    <a:lstStyle/>
                    <a:p>
                      <a:pPr algn="ctr"/>
                      <a:r>
                        <a:rPr lang="sr-Cyrl-RS" sz="1400" b="1" dirty="0" smtClean="0"/>
                        <a:t>ДРУШТВЕНЕ ИГРЕ</a:t>
                      </a:r>
                      <a:endParaRPr lang="sr-Cyrl-C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FF0000"/>
                          </a:solidFill>
                        </a:rPr>
                        <a:t>САМО ШАХ</a:t>
                      </a:r>
                      <a:endParaRPr lang="sr-Cyrl-C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b="1" dirty="0" smtClean="0">
                          <a:solidFill>
                            <a:srgbClr val="0070C0"/>
                          </a:solidFill>
                        </a:rPr>
                        <a:t>ДА</a:t>
                      </a:r>
                      <a:endParaRPr lang="sr-Cyrl-C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6B6C2D-E128-4E74-A05F-495513CBC1ED}" type="datetime1">
              <a:rPr lang="sr-Cyrl-CS" smtClean="0"/>
              <a:pPr/>
              <a:t>9.4.2018</a:t>
            </a:fld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93E1B0-2D30-49C8-B5AE-DB4937340018}" type="slidenum">
              <a:rPr lang="sr-Cyrl-CS" smtClean="0"/>
              <a:pPr/>
              <a:t>9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sr-Cyrl-CS" smtClean="0"/>
              <a:t>ОКУПАЦИОНА ТЕРАПИЈА</a:t>
            </a:r>
            <a:endParaRPr lang="sr-Cyrl-C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653</Words>
  <Application>Microsoft Office PowerPoint</Application>
  <PresentationFormat>On-screen Show (4:3)</PresentationFormat>
  <Paragraphs>372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ОКУПАЦИОНА ТЕРАПИЈА ЗАВИСНИКА ОД АЛКОХОЛА И ДРОГА -Сличности и разлике-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ОКУПАЦИОНА ТЕРАПИЈА КОД ЗАВИСНИКА ОД АЛКОХОЛА И ДРОГА</dc:title>
  <dc:creator>user</dc:creator>
  <cp:lastModifiedBy>user</cp:lastModifiedBy>
  <cp:revision>29</cp:revision>
  <dcterms:created xsi:type="dcterms:W3CDTF">2018-04-09T12:12:16Z</dcterms:created>
  <dcterms:modified xsi:type="dcterms:W3CDTF">2018-04-09T15:50:09Z</dcterms:modified>
</cp:coreProperties>
</file>