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54" r:id="rId1"/>
  </p:sldMasterIdLst>
  <p:notesMasterIdLst>
    <p:notesMasterId r:id="rId25"/>
  </p:notesMasterIdLst>
  <p:sldIdLst>
    <p:sldId id="256" r:id="rId2"/>
    <p:sldId id="273" r:id="rId3"/>
    <p:sldId id="276" r:id="rId4"/>
    <p:sldId id="274" r:id="rId5"/>
    <p:sldId id="264" r:id="rId6"/>
    <p:sldId id="265" r:id="rId7"/>
    <p:sldId id="278" r:id="rId8"/>
    <p:sldId id="269" r:id="rId9"/>
    <p:sldId id="262" r:id="rId10"/>
    <p:sldId id="288" r:id="rId11"/>
    <p:sldId id="277" r:id="rId12"/>
    <p:sldId id="279" r:id="rId13"/>
    <p:sldId id="267" r:id="rId14"/>
    <p:sldId id="270" r:id="rId15"/>
    <p:sldId id="294" r:id="rId16"/>
    <p:sldId id="299" r:id="rId17"/>
    <p:sldId id="297" r:id="rId18"/>
    <p:sldId id="290" r:id="rId19"/>
    <p:sldId id="291" r:id="rId20"/>
    <p:sldId id="281" r:id="rId21"/>
    <p:sldId id="292" r:id="rId22"/>
    <p:sldId id="298" r:id="rId23"/>
    <p:sldId id="295" r:id="rId24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8187B6-66FA-4CE9-9370-77441984594C}" type="datetimeFigureOut">
              <a:rPr lang="sr-Latn-RS" smtClean="0"/>
              <a:t>10.4.2018.</a:t>
            </a:fld>
            <a:endParaRPr lang="sr-Latn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Latn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9B43CB-1BD2-41F2-A8B6-57BA161351FD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120821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B60D6-0610-429C-8601-2450039590B6}" type="datetimeFigureOut">
              <a:rPr lang="sr-Latn-RS" smtClean="0"/>
              <a:t>10.4.2018.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7F99-ADEA-4008-8148-1055E40C0D00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B60D6-0610-429C-8601-2450039590B6}" type="datetimeFigureOut">
              <a:rPr lang="sr-Latn-RS" smtClean="0"/>
              <a:t>10.4.2018.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7F99-ADEA-4008-8148-1055E40C0D00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B60D6-0610-429C-8601-2450039590B6}" type="datetimeFigureOut">
              <a:rPr lang="sr-Latn-RS" smtClean="0"/>
              <a:t>10.4.2018.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7F99-ADEA-4008-8148-1055E40C0D00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0C9D9-43AD-41F3-9E54-B5CF8BFD1CD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924266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B60D6-0610-429C-8601-2450039590B6}" type="datetimeFigureOut">
              <a:rPr lang="sr-Latn-RS" smtClean="0"/>
              <a:t>10.4.2018.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7F99-ADEA-4008-8148-1055E40C0D00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B60D6-0610-429C-8601-2450039590B6}" type="datetimeFigureOut">
              <a:rPr lang="sr-Latn-RS" smtClean="0"/>
              <a:t>10.4.2018.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7F99-ADEA-4008-8148-1055E40C0D00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B60D6-0610-429C-8601-2450039590B6}" type="datetimeFigureOut">
              <a:rPr lang="sr-Latn-RS" smtClean="0"/>
              <a:t>10.4.2018.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7F99-ADEA-4008-8148-1055E40C0D00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B60D6-0610-429C-8601-2450039590B6}" type="datetimeFigureOut">
              <a:rPr lang="sr-Latn-RS" smtClean="0"/>
              <a:t>10.4.2018.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7F99-ADEA-4008-8148-1055E40C0D00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B60D6-0610-429C-8601-2450039590B6}" type="datetimeFigureOut">
              <a:rPr lang="sr-Latn-RS" smtClean="0"/>
              <a:t>10.4.2018.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7F99-ADEA-4008-8148-1055E40C0D00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B60D6-0610-429C-8601-2450039590B6}" type="datetimeFigureOut">
              <a:rPr lang="sr-Latn-RS" smtClean="0"/>
              <a:t>10.4.2018.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7F99-ADEA-4008-8148-1055E40C0D00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B60D6-0610-429C-8601-2450039590B6}" type="datetimeFigureOut">
              <a:rPr lang="sr-Latn-RS" smtClean="0"/>
              <a:t>10.4.2018.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7F99-ADEA-4008-8148-1055E40C0D00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B60D6-0610-429C-8601-2450039590B6}" type="datetimeFigureOut">
              <a:rPr lang="sr-Latn-RS" smtClean="0"/>
              <a:t>10.4.2018.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7F99-ADEA-4008-8148-1055E40C0D00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4FEB60D6-0610-429C-8601-2450039590B6}" type="datetimeFigureOut">
              <a:rPr lang="sr-Latn-RS" smtClean="0"/>
              <a:t>10.4.2018.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56537F99-ADEA-4008-8148-1055E40C0D00}" type="slidenum">
              <a:rPr lang="sr-Latn-RS" smtClean="0"/>
              <a:t>‹#›</a:t>
            </a:fld>
            <a:endParaRPr lang="sr-Latn-R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355" r:id="rId1"/>
    <p:sldLayoutId id="2147484356" r:id="rId2"/>
    <p:sldLayoutId id="2147484357" r:id="rId3"/>
    <p:sldLayoutId id="2147484358" r:id="rId4"/>
    <p:sldLayoutId id="2147484359" r:id="rId5"/>
    <p:sldLayoutId id="2147484360" r:id="rId6"/>
    <p:sldLayoutId id="2147484361" r:id="rId7"/>
    <p:sldLayoutId id="2147484362" r:id="rId8"/>
    <p:sldLayoutId id="2147484363" r:id="rId9"/>
    <p:sldLayoutId id="2147484364" r:id="rId10"/>
    <p:sldLayoutId id="2147484365" r:id="rId11"/>
    <p:sldLayoutId id="2147484366" r:id="rId12"/>
  </p:sldLayoutIdLst>
  <p:transition spd="slow">
    <p:wip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esearchgate.net/publication/51730535_Dysfunction_of_the_prefrontal_cortex_in_addiction_Neuroimaging_findings_and_clinical_implications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4293096"/>
            <a:ext cx="6400800" cy="1168153"/>
          </a:xfrm>
        </p:spPr>
        <p:txBody>
          <a:bodyPr>
            <a:normAutofit/>
          </a:bodyPr>
          <a:lstStyle/>
          <a:p>
            <a:r>
              <a:rPr lang="sr-Latn-RS" sz="3200" b="1" dirty="0" smtClean="0">
                <a:solidFill>
                  <a:srgbClr val="FFFF00"/>
                </a:solidFill>
              </a:rPr>
              <a:t>Prim. mr sc. dr Mira Kovačević</a:t>
            </a:r>
            <a:endParaRPr lang="sr-Latn-RS" sz="3200" b="1" dirty="0">
              <a:solidFill>
                <a:srgbClr val="FFFF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7772400" cy="2520280"/>
          </a:xfrm>
        </p:spPr>
        <p:txBody>
          <a:bodyPr/>
          <a:lstStyle/>
          <a:p>
            <a:r>
              <a:rPr lang="sr-Latn-RS" sz="4800" b="1" dirty="0" smtClean="0"/>
              <a:t>HEMIJSKE I NEHEMIJSKE ZAVISNOSTI</a:t>
            </a:r>
            <a:r>
              <a:rPr lang="sr-Latn-RS" sz="3600" b="1" dirty="0" smtClean="0"/>
              <a:t/>
            </a:r>
            <a:br>
              <a:rPr lang="sr-Latn-RS" sz="3600" b="1" dirty="0" smtClean="0"/>
            </a:br>
            <a:endParaRPr lang="sr-Latn-RS" sz="3600" b="1" dirty="0"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4453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539552" y="980728"/>
            <a:ext cx="8229600" cy="1042376"/>
          </a:xfrm>
        </p:spPr>
        <p:txBody>
          <a:bodyPr>
            <a:noAutofit/>
          </a:bodyPr>
          <a:lstStyle/>
          <a:p>
            <a:pPr algn="just" eaLnBrk="1" hangingPunct="1"/>
            <a:r>
              <a:rPr lang="sr-Latn-CS" altLang="en-US" sz="3200" b="1" dirty="0" smtClean="0"/>
              <a:t/>
            </a:r>
            <a:br>
              <a:rPr lang="sr-Latn-CS" altLang="en-US" sz="3200" b="1" dirty="0" smtClean="0"/>
            </a:br>
            <a:r>
              <a:rPr lang="sr-Latn-CS" altLang="en-US" sz="3200" b="1" dirty="0"/>
              <a:t/>
            </a:r>
            <a:br>
              <a:rPr lang="sr-Latn-CS" altLang="en-US" sz="3200" b="1" dirty="0"/>
            </a:br>
            <a:r>
              <a:rPr lang="sr-Latn-CS" altLang="en-US" sz="3200" b="1" dirty="0" smtClean="0"/>
              <a:t/>
            </a:r>
            <a:br>
              <a:rPr lang="sr-Latn-CS" altLang="en-US" sz="3200" b="1" dirty="0" smtClean="0"/>
            </a:br>
            <a:r>
              <a:rPr lang="sr-Latn-CS" altLang="en-US" sz="3200" b="1" dirty="0"/>
              <a:t/>
            </a:r>
            <a:br>
              <a:rPr lang="sr-Latn-CS" altLang="en-US" sz="3200" b="1" dirty="0"/>
            </a:br>
            <a:r>
              <a:rPr lang="sr-Latn-CS" altLang="en-US" sz="3200" b="1" dirty="0" smtClean="0"/>
              <a:t/>
            </a:r>
            <a:br>
              <a:rPr lang="sr-Latn-CS" altLang="en-US" sz="3200" b="1" dirty="0" smtClean="0"/>
            </a:br>
            <a:r>
              <a:rPr lang="sr-Latn-CS" altLang="en-US" sz="3200" b="1" dirty="0" smtClean="0"/>
              <a:t/>
            </a:r>
            <a:br>
              <a:rPr lang="sr-Latn-CS" altLang="en-US" sz="3200" b="1" dirty="0" smtClean="0"/>
            </a:br>
            <a:r>
              <a:rPr lang="sr-Latn-CS" altLang="en-US" sz="3200" b="1" dirty="0"/>
              <a:t/>
            </a:r>
            <a:br>
              <a:rPr lang="sr-Latn-CS" altLang="en-US" sz="3200" b="1" dirty="0"/>
            </a:br>
            <a:r>
              <a:rPr lang="sr-Latn-CS" altLang="en-US" sz="3200" b="1" dirty="0" smtClean="0"/>
              <a:t>NEUROADAPTACIJA</a:t>
            </a:r>
            <a:br>
              <a:rPr lang="sr-Latn-CS" altLang="en-US" sz="3200" b="1" dirty="0" smtClean="0"/>
            </a:br>
            <a:r>
              <a:rPr lang="sr-Latn-CS" altLang="en-US" sz="2400" cap="none" dirty="0" smtClean="0"/>
              <a:t>Prolongiran unos supstanci dovodi do </a:t>
            </a:r>
            <a:r>
              <a:rPr lang="sr-Latn-CS" altLang="en-US" sz="2400" i="1" cap="none" dirty="0" smtClean="0">
                <a:solidFill>
                  <a:srgbClr val="FFFF00"/>
                </a:solidFill>
              </a:rPr>
              <a:t>strukturalnih i funkcionalnih promena </a:t>
            </a:r>
            <a:r>
              <a:rPr lang="sr-Latn-CS" altLang="en-US" sz="2400" cap="none" dirty="0" smtClean="0"/>
              <a:t>moždanih struktura (</a:t>
            </a:r>
            <a:r>
              <a:rPr lang="sr-Latn-CS" altLang="en-US" sz="2400" i="1" u="sng" cap="none" dirty="0" smtClean="0"/>
              <a:t>neuroplastične promene</a:t>
            </a:r>
            <a:r>
              <a:rPr lang="sr-Latn-CS" altLang="en-US" sz="2400" cap="none" dirty="0" smtClean="0"/>
              <a:t>) koje su u početku reverzibilne</a:t>
            </a:r>
            <a:endParaRPr lang="en-US" altLang="en-US" sz="1800" dirty="0" smtClean="0"/>
          </a:p>
        </p:txBody>
      </p:sp>
      <p:pic>
        <p:nvPicPr>
          <p:cNvPr id="8195" name="Picture 2" descr="C:\Users\User\Documents\Mira files\Prevencija\Desktop\imagesCAZYQY2V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276872"/>
            <a:ext cx="4392488" cy="3960440"/>
          </a:xfrm>
          <a:noFill/>
        </p:spPr>
      </p:pic>
    </p:spTree>
    <p:extLst>
      <p:ext uri="{BB962C8B-B14F-4D97-AF65-F5344CB8AC3E}">
        <p14:creationId xmlns:p14="http://schemas.microsoft.com/office/powerpoint/2010/main" val="11095514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 idx="4294967295"/>
          </p:nvPr>
        </p:nvSpPr>
        <p:spPr>
          <a:xfrm>
            <a:off x="1439863" y="338138"/>
            <a:ext cx="6588521" cy="1252537"/>
          </a:xfrm>
        </p:spPr>
        <p:txBody>
          <a:bodyPr anchor="b"/>
          <a:lstStyle/>
          <a:p>
            <a:pPr algn="ctr"/>
            <a:r>
              <a:rPr lang="en-GB" altLang="en-US" sz="3600" b="1" dirty="0" err="1" smtClean="0"/>
              <a:t>Neurobiologija</a:t>
            </a:r>
            <a:r>
              <a:rPr lang="en-GB" altLang="en-US" sz="3600" b="1" dirty="0" smtClean="0"/>
              <a:t> </a:t>
            </a:r>
            <a:r>
              <a:rPr lang="en-GB" altLang="en-US" sz="3600" b="1" dirty="0" err="1" smtClean="0"/>
              <a:t>adikcija</a:t>
            </a:r>
            <a:endParaRPr lang="en-US" altLang="en-US" sz="3600" b="1" dirty="0" smtClean="0"/>
          </a:p>
        </p:txBody>
      </p:sp>
      <p:sp>
        <p:nvSpPr>
          <p:cNvPr id="11267" name="Content Placeholder 2"/>
          <p:cNvSpPr>
            <a:spLocks noGrp="1"/>
          </p:cNvSpPr>
          <p:nvPr>
            <p:ph idx="4294967295"/>
          </p:nvPr>
        </p:nvSpPr>
        <p:spPr>
          <a:xfrm>
            <a:off x="683568" y="1916113"/>
            <a:ext cx="7669857" cy="4537075"/>
          </a:xfrm>
        </p:spPr>
        <p:txBody>
          <a:bodyPr>
            <a:normAutofit lnSpcReduction="10000"/>
          </a:bodyPr>
          <a:lstStyle/>
          <a:p>
            <a:pPr algn="just"/>
            <a:r>
              <a:rPr lang="en-GB" altLang="en-US" sz="2400" dirty="0" err="1" smtClean="0"/>
              <a:t>Ponavljan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unos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droga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dovodi</a:t>
            </a:r>
            <a:r>
              <a:rPr lang="en-GB" altLang="en-US" sz="2400" dirty="0" smtClean="0"/>
              <a:t> do </a:t>
            </a:r>
            <a:r>
              <a:rPr lang="en-GB" altLang="en-US" sz="2400" dirty="0" err="1" smtClean="0"/>
              <a:t>serije</a:t>
            </a:r>
            <a:r>
              <a:rPr lang="en-GB" altLang="en-US" sz="2400" dirty="0" smtClean="0"/>
              <a:t> </a:t>
            </a:r>
            <a:r>
              <a:rPr lang="en-GB" altLang="en-US" sz="2400" b="1" u="sng" dirty="0" err="1" smtClean="0"/>
              <a:t>neuroadaptivnih</a:t>
            </a:r>
            <a:r>
              <a:rPr lang="en-GB" altLang="en-US" sz="2400" b="1" u="sng" dirty="0" smtClean="0"/>
              <a:t> </a:t>
            </a:r>
            <a:r>
              <a:rPr lang="en-GB" altLang="en-US" sz="2400" b="1" u="sng" dirty="0" err="1" smtClean="0"/>
              <a:t>promena</a:t>
            </a:r>
            <a:r>
              <a:rPr lang="en-GB" altLang="en-US" sz="2400" b="1" u="sng" dirty="0" smtClean="0"/>
              <a:t> </a:t>
            </a:r>
            <a:r>
              <a:rPr lang="en-GB" altLang="en-US" sz="2400" dirty="0" smtClean="0"/>
              <a:t>u </a:t>
            </a:r>
            <a:r>
              <a:rPr lang="en-GB" altLang="en-US" sz="2400" dirty="0" err="1" smtClean="0"/>
              <a:t>funkcionisanju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ra</a:t>
            </a:r>
            <a:r>
              <a:rPr lang="sr-Latn-CS" altLang="en-US" sz="2400" dirty="0" smtClean="0"/>
              <a:t>zličitih neuronalnih krugova u mozgu koji su uključeni u </a:t>
            </a:r>
            <a:r>
              <a:rPr lang="sr-Latn-CS" altLang="en-US" sz="2400" b="1" i="1" dirty="0" smtClean="0">
                <a:solidFill>
                  <a:srgbClr val="FFFF00"/>
                </a:solidFill>
              </a:rPr>
              <a:t>procese učenja, pamćenja, motivacije, kontrolu ponašanja i inhibiciju.</a:t>
            </a:r>
            <a:endParaRPr lang="en-GB" altLang="en-US" sz="2400" b="1" i="1" dirty="0" smtClean="0">
              <a:solidFill>
                <a:srgbClr val="FFFF00"/>
              </a:solidFill>
            </a:endParaRPr>
          </a:p>
          <a:p>
            <a:pPr algn="just">
              <a:buFont typeface="Wingdings" pitchFamily="2" charset="2"/>
              <a:buNone/>
            </a:pPr>
            <a:endParaRPr lang="sr-Latn-CS" altLang="en-US" sz="2400" dirty="0" smtClean="0"/>
          </a:p>
          <a:p>
            <a:pPr algn="just"/>
            <a:r>
              <a:rPr lang="sr-Latn-CS" altLang="en-US" sz="2400" dirty="0" smtClean="0"/>
              <a:t>Rezultat je pojačan i dugotrajan doživljaj nagrade koji je vezan za uzimanje </a:t>
            </a:r>
            <a:r>
              <a:rPr lang="en-GB" altLang="en-US" sz="2400" dirty="0" err="1" smtClean="0"/>
              <a:t>droga</a:t>
            </a:r>
            <a:r>
              <a:rPr lang="sr-Latn-CS" altLang="en-US" sz="2400" dirty="0" smtClean="0"/>
              <a:t>, ali i svih </a:t>
            </a:r>
            <a:r>
              <a:rPr lang="en-GB" altLang="en-US" sz="2400" dirty="0" smtClean="0"/>
              <a:t>prate</a:t>
            </a:r>
            <a:r>
              <a:rPr lang="sr-Latn-CS" altLang="en-US" sz="2400" dirty="0" smtClean="0"/>
              <a:t>ć</a:t>
            </a:r>
            <a:r>
              <a:rPr lang="en-GB" altLang="en-US" sz="2400" dirty="0" err="1" smtClean="0"/>
              <a:t>ih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pojava</a:t>
            </a:r>
            <a:r>
              <a:rPr lang="sr-Latn-CS" altLang="en-US" sz="2400" dirty="0" smtClean="0"/>
              <a:t> </a:t>
            </a:r>
            <a:r>
              <a:rPr lang="sr-Latn-CS" altLang="en-US" sz="2400" b="1" dirty="0" smtClean="0"/>
              <a:t>(</a:t>
            </a:r>
            <a:r>
              <a:rPr lang="sr-Latn-CS" altLang="en-US" sz="2400" b="1" i="1" dirty="0" smtClean="0">
                <a:solidFill>
                  <a:srgbClr val="FFFF00"/>
                </a:solidFill>
              </a:rPr>
              <a:t>Cue reactivity</a:t>
            </a:r>
            <a:r>
              <a:rPr lang="sr-Latn-CS" altLang="en-US" sz="2400" b="1" dirty="0" smtClean="0"/>
              <a:t>).</a:t>
            </a:r>
          </a:p>
          <a:p>
            <a:pPr algn="just"/>
            <a:endParaRPr lang="sr-Latn-CS" altLang="en-US" sz="2400" b="1" dirty="0" smtClean="0"/>
          </a:p>
          <a:p>
            <a:pPr algn="just"/>
            <a:r>
              <a:rPr lang="sr-Latn-CS" altLang="en-US" sz="2400" u="sng" dirty="0" smtClean="0">
                <a:solidFill>
                  <a:srgbClr val="FFFF00"/>
                </a:solidFill>
              </a:rPr>
              <a:t>Slabljenje doživljaja nagrade koje izazivaju uobičajeni prirodni potkrepljivači</a:t>
            </a:r>
            <a:r>
              <a:rPr lang="sr-Latn-CS" altLang="en-US" sz="2400" u="sng" dirty="0" smtClean="0"/>
              <a:t>.</a:t>
            </a:r>
          </a:p>
          <a:p>
            <a:pPr algn="just">
              <a:buFont typeface="Wingdings" pitchFamily="2" charset="2"/>
              <a:buNone/>
            </a:pPr>
            <a:endParaRPr lang="en-US" altLang="en-US" sz="2800" dirty="0" smtClean="0">
              <a:solidFill>
                <a:srgbClr val="3399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0324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sr-Latn-RS" b="1" dirty="0" smtClean="0"/>
              <a:t>Neurobiologija adikcija</a:t>
            </a:r>
            <a:endParaRPr lang="sr-Latn-RS" b="1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611560" y="1844824"/>
            <a:ext cx="8136904" cy="4680520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sr-Latn-RS" sz="3300" dirty="0" smtClean="0"/>
              <a:t>Neuroimagining tehnikama je potvrđena uloga </a:t>
            </a:r>
            <a:r>
              <a:rPr lang="sr-Latn-RS" sz="3300" b="1" i="1" dirty="0" smtClean="0">
                <a:solidFill>
                  <a:srgbClr val="FFFF00"/>
                </a:solidFill>
              </a:rPr>
              <a:t>subkortikalnih centara za nagradu </a:t>
            </a:r>
            <a:r>
              <a:rPr lang="sr-Latn-RS" sz="3300" dirty="0" smtClean="0"/>
              <a:t>u neurobiologiji adikcija</a:t>
            </a:r>
          </a:p>
          <a:p>
            <a:pPr marL="0" indent="0" algn="just">
              <a:buNone/>
            </a:pPr>
            <a:endParaRPr lang="sr-Latn-RS" sz="3300" dirty="0" smtClean="0"/>
          </a:p>
          <a:p>
            <a:pPr algn="just"/>
            <a:r>
              <a:rPr lang="sr-Latn-RS" sz="3300" dirty="0" smtClean="0"/>
              <a:t>Dalja istraživanja su potvrdila ključni značaj </a:t>
            </a:r>
            <a:r>
              <a:rPr lang="sr-Latn-RS" sz="3300" dirty="0"/>
              <a:t> </a:t>
            </a:r>
            <a:r>
              <a:rPr lang="sr-Latn-RS" sz="3300" dirty="0" smtClean="0"/>
              <a:t>koji </a:t>
            </a:r>
            <a:r>
              <a:rPr lang="en-US" sz="3300" b="1" i="1" dirty="0" smtClean="0">
                <a:solidFill>
                  <a:srgbClr val="FFFF00"/>
                </a:solidFill>
              </a:rPr>
              <a:t>PREFRONTAL</a:t>
            </a:r>
            <a:r>
              <a:rPr lang="sr-Latn-RS" sz="3300" b="1" i="1" dirty="0" smtClean="0">
                <a:solidFill>
                  <a:srgbClr val="FFFF00"/>
                </a:solidFill>
              </a:rPr>
              <a:t>NI K</a:t>
            </a:r>
            <a:r>
              <a:rPr lang="en-US" sz="3300" b="1" i="1" dirty="0" smtClean="0">
                <a:solidFill>
                  <a:srgbClr val="FFFF00"/>
                </a:solidFill>
              </a:rPr>
              <a:t>ORTE</a:t>
            </a:r>
            <a:r>
              <a:rPr lang="sr-Latn-RS" sz="3300" b="1" i="1" dirty="0" smtClean="0">
                <a:solidFill>
                  <a:srgbClr val="FFFF00"/>
                </a:solidFill>
              </a:rPr>
              <a:t>KS</a:t>
            </a:r>
            <a:r>
              <a:rPr lang="sr-Latn-RS" sz="3300" i="1" dirty="0" smtClean="0">
                <a:solidFill>
                  <a:srgbClr val="FFFF00"/>
                </a:solidFill>
              </a:rPr>
              <a:t>  </a:t>
            </a:r>
            <a:r>
              <a:rPr lang="sr-Latn-RS" sz="3300" dirty="0" smtClean="0"/>
              <a:t>ima u adiktivnom ponašanju</a:t>
            </a:r>
            <a:r>
              <a:rPr lang="sr-Latn-RS" sz="3300" dirty="0"/>
              <a:t> </a:t>
            </a:r>
            <a:r>
              <a:rPr lang="sr-Latn-RS" sz="3300" dirty="0" smtClean="0"/>
              <a:t>preko:</a:t>
            </a:r>
          </a:p>
          <a:p>
            <a:pPr marL="514350" indent="-514350" algn="just">
              <a:buAutoNum type="arabicPeriod"/>
            </a:pPr>
            <a:r>
              <a:rPr lang="sr-Latn-RS" sz="3300" u="sng" dirty="0" smtClean="0">
                <a:solidFill>
                  <a:srgbClr val="FFFF00"/>
                </a:solidFill>
              </a:rPr>
              <a:t>regulacije funkcionisanja limbičkih regija u sistemu nagrade</a:t>
            </a:r>
            <a:r>
              <a:rPr lang="sr-Latn-RS" sz="3300" u="sng" dirty="0" smtClean="0"/>
              <a:t>, </a:t>
            </a:r>
          </a:p>
          <a:p>
            <a:pPr marL="514350" indent="-514350" algn="just">
              <a:buAutoNum type="arabicPeriod"/>
            </a:pPr>
            <a:r>
              <a:rPr lang="sr-Latn-RS" sz="3300" u="sng" dirty="0" smtClean="0">
                <a:solidFill>
                  <a:srgbClr val="FFFF00"/>
                </a:solidFill>
              </a:rPr>
              <a:t>učešća u izvršnim funkcijama višeg reda (samokontrola, svesnost, odvajanje bitnog od nebitnog)</a:t>
            </a:r>
          </a:p>
          <a:p>
            <a:pPr marL="0" indent="0" algn="just">
              <a:buNone/>
            </a:pPr>
            <a:endParaRPr lang="sr-Latn-RS" sz="3300" dirty="0" smtClean="0"/>
          </a:p>
          <a:p>
            <a:pPr algn="just"/>
            <a:r>
              <a:rPr lang="sr-Latn-RS" sz="3300" dirty="0" smtClean="0"/>
              <a:t>Poremećaji funkcionisanja </a:t>
            </a:r>
            <a:r>
              <a:rPr lang="sr-Latn-RS" sz="3300" b="1" dirty="0" smtClean="0"/>
              <a:t>PREFRONATLNOG KORTEKSA KOD ZAVISNIKA </a:t>
            </a:r>
            <a:r>
              <a:rPr lang="sr-Latn-RS" sz="3300" dirty="0" smtClean="0"/>
              <a:t>se reflektuju ne samo kroz </a:t>
            </a:r>
            <a:r>
              <a:rPr lang="sr-Latn-RS" sz="3300" i="1" u="sng" dirty="0" smtClean="0"/>
              <a:t>kompulzivno uzimanje supstanci</a:t>
            </a:r>
            <a:r>
              <a:rPr lang="sr-Latn-RS" sz="3300" dirty="0" smtClean="0"/>
              <a:t>, nego i kroz </a:t>
            </a:r>
            <a:r>
              <a:rPr lang="sr-Latn-RS" sz="3300" i="1" u="sng" dirty="0" smtClean="0"/>
              <a:t>ponavljano donošenje loših odluka</a:t>
            </a:r>
            <a:r>
              <a:rPr lang="sr-Latn-RS" sz="3300" dirty="0" smtClean="0"/>
              <a:t> i</a:t>
            </a:r>
            <a:r>
              <a:rPr lang="sr-Latn-RS" sz="3300" i="1" dirty="0" smtClean="0"/>
              <a:t> </a:t>
            </a:r>
            <a:r>
              <a:rPr lang="sr-Latn-RS" sz="3300" i="1" u="sng" dirty="0" smtClean="0"/>
              <a:t>odsustvo svesti o bolesti</a:t>
            </a:r>
          </a:p>
          <a:p>
            <a:pPr marL="0" indent="0" algn="just">
              <a:buNone/>
            </a:pPr>
            <a:r>
              <a:rPr lang="en-US" dirty="0"/>
              <a:t/>
            </a:r>
            <a:br>
              <a:rPr lang="en-US" dirty="0"/>
            </a:br>
            <a:endParaRPr lang="sr-Latn-RS" dirty="0" smtClean="0"/>
          </a:p>
          <a:p>
            <a:pPr marL="0" indent="0" algn="just">
              <a:buNone/>
            </a:pPr>
            <a:r>
              <a:rPr lang="sr-Latn-RS" sz="2200" dirty="0" smtClean="0"/>
              <a:t>Rita </a:t>
            </a:r>
            <a:r>
              <a:rPr lang="sr-Latn-RS" sz="2200" dirty="0"/>
              <a:t>Z. </a:t>
            </a:r>
            <a:r>
              <a:rPr lang="sr-Latn-RS" sz="2200" dirty="0" smtClean="0"/>
              <a:t>Goldstein </a:t>
            </a:r>
            <a:r>
              <a:rPr lang="sr-Latn-RS" sz="2200" dirty="0"/>
              <a:t>and Nora D. </a:t>
            </a:r>
            <a:r>
              <a:rPr lang="sr-Latn-RS" sz="2200" dirty="0" smtClean="0"/>
              <a:t>Volkow: NATURE </a:t>
            </a:r>
            <a:r>
              <a:rPr lang="sr-Latn-RS" sz="2200" dirty="0"/>
              <a:t>REVIEWS | </a:t>
            </a:r>
            <a:r>
              <a:rPr lang="sr-Latn-RS" sz="2200" b="1" dirty="0"/>
              <a:t>NEUROSCIENCE </a:t>
            </a:r>
            <a:r>
              <a:rPr lang="sr-Latn-RS" sz="2200" dirty="0"/>
              <a:t>VOLUME 12 | NOVEMBER 2011 | </a:t>
            </a:r>
            <a:r>
              <a:rPr lang="sr-Latn-RS" sz="2200" b="1" dirty="0" smtClean="0"/>
              <a:t>669</a:t>
            </a:r>
            <a:r>
              <a:rPr lang="sr-Latn-RS" sz="2200" b="1" dirty="0"/>
              <a:t>, </a:t>
            </a:r>
            <a:r>
              <a:rPr lang="sr-Latn-RS" sz="2200" b="1" dirty="0">
                <a:hlinkClick r:id="rId2"/>
              </a:rPr>
              <a:t>https://</a:t>
            </a:r>
            <a:r>
              <a:rPr lang="sr-Latn-RS" sz="2200" b="1" dirty="0" smtClean="0">
                <a:hlinkClick r:id="rId2"/>
              </a:rPr>
              <a:t>www.researchgate.net/publication/51730535_Dysfunction_of_the_prefrontal_cortex_in_addiction_Neuroimaging_findings_and_clinical_implications</a:t>
            </a:r>
            <a:endParaRPr lang="sr-Latn-RS" sz="2200" b="1" dirty="0" smtClean="0"/>
          </a:p>
          <a:p>
            <a:pPr marL="0" indent="0" algn="just">
              <a:buNone/>
            </a:pPr>
            <a:endParaRPr lang="sr-Latn-RS" sz="1400" b="1" dirty="0" smtClean="0"/>
          </a:p>
          <a:p>
            <a:pPr algn="just"/>
            <a:endParaRPr lang="sr-Latn-RS" sz="1400" b="1" dirty="0" smtClean="0"/>
          </a:p>
          <a:p>
            <a:pPr algn="just"/>
            <a:endParaRPr lang="sr-Latn-RS" sz="1400" dirty="0"/>
          </a:p>
        </p:txBody>
      </p:sp>
    </p:spTree>
    <p:extLst>
      <p:ext uri="{BB962C8B-B14F-4D97-AF65-F5344CB8AC3E}">
        <p14:creationId xmlns:p14="http://schemas.microsoft.com/office/powerpoint/2010/main" val="38360733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332656"/>
            <a:ext cx="8229600" cy="1224136"/>
          </a:xfrm>
        </p:spPr>
        <p:txBody>
          <a:bodyPr>
            <a:normAutofit/>
          </a:bodyPr>
          <a:lstStyle/>
          <a:p>
            <a:pPr algn="ctr"/>
            <a:r>
              <a:rPr lang="en-US" altLang="en-US" sz="3600" b="1" dirty="0" err="1" smtClean="0">
                <a:solidFill>
                  <a:srgbClr val="FFFF00"/>
                </a:solidFill>
              </a:rPr>
              <a:t>Zloupotreba</a:t>
            </a:r>
            <a:r>
              <a:rPr lang="en-US" altLang="en-US" sz="3600" b="1" dirty="0" smtClean="0">
                <a:solidFill>
                  <a:srgbClr val="FFFF00"/>
                </a:solidFill>
              </a:rPr>
              <a:t>  </a:t>
            </a:r>
            <a:r>
              <a:rPr lang="sr-Latn-CS" altLang="en-US" sz="3600" b="1" dirty="0" smtClean="0">
                <a:solidFill>
                  <a:srgbClr val="FFFF00"/>
                </a:solidFill>
              </a:rPr>
              <a:t>i zavisnost</a:t>
            </a:r>
            <a:r>
              <a:rPr lang="sr-Latn-CS" altLang="en-US" sz="3600" dirty="0" smtClean="0">
                <a:solidFill>
                  <a:srgbClr val="FFFF00"/>
                </a:solidFill>
              </a:rPr>
              <a:t> </a:t>
            </a:r>
            <a:endParaRPr lang="en-US" altLang="en-US" sz="3600" dirty="0" smtClean="0">
              <a:solidFill>
                <a:srgbClr val="FFFF00"/>
              </a:solidFill>
            </a:endParaRPr>
          </a:p>
        </p:txBody>
      </p:sp>
      <p:sp>
        <p:nvSpPr>
          <p:cNvPr id="15362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1844824"/>
            <a:ext cx="8229600" cy="439248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90000"/>
              </a:lnSpc>
              <a:buNone/>
            </a:pPr>
            <a:endParaRPr lang="pl-PL" altLang="en-US" sz="2400" b="1" dirty="0" smtClean="0"/>
          </a:p>
          <a:p>
            <a:pPr marL="0" indent="0" algn="just">
              <a:lnSpc>
                <a:spcPct val="90000"/>
              </a:lnSpc>
              <a:buNone/>
            </a:pPr>
            <a:r>
              <a:rPr lang="pl-PL" altLang="en-US" sz="2400" b="1" dirty="0" smtClean="0"/>
              <a:t>Razlika izm</a:t>
            </a:r>
            <a:r>
              <a:rPr lang="en-US" altLang="en-US" sz="2400" b="1" dirty="0" smtClean="0"/>
              <a:t>e</a:t>
            </a:r>
            <a:r>
              <a:rPr lang="pl-PL" altLang="en-US" sz="2400" b="1" dirty="0" smtClean="0"/>
              <a:t>đu zloupotrebe i zavisnosti je u karakteru mentalnih kontrolnih mehanizama:</a:t>
            </a:r>
            <a:endParaRPr lang="pl-PL" altLang="en-US" sz="3200" b="1" dirty="0"/>
          </a:p>
          <a:p>
            <a:pPr algn="just">
              <a:lnSpc>
                <a:spcPct val="90000"/>
              </a:lnSpc>
            </a:pPr>
            <a:endParaRPr lang="pl-PL" altLang="en-US" sz="2100" b="1" dirty="0" smtClean="0"/>
          </a:p>
          <a:p>
            <a:pPr algn="just">
              <a:lnSpc>
                <a:spcPct val="90000"/>
              </a:lnSpc>
            </a:pPr>
            <a:r>
              <a:rPr lang="pl-PL" altLang="en-US" sz="2100" b="1" dirty="0" smtClean="0"/>
              <a:t>Zloupotreb</a:t>
            </a:r>
            <a:r>
              <a:rPr lang="en-US" altLang="en-US" sz="2100" b="1" dirty="0" smtClean="0"/>
              <a:t>a</a:t>
            </a:r>
            <a:r>
              <a:rPr lang="en-US" altLang="en-US" sz="2100" dirty="0" smtClean="0"/>
              <a:t> - </a:t>
            </a:r>
            <a:r>
              <a:rPr lang="pl-PL" altLang="en-US" sz="2100" dirty="0" smtClean="0"/>
              <a:t>kontrola dolazi iz </a:t>
            </a:r>
            <a:r>
              <a:rPr lang="pl-PL" altLang="en-US" sz="2100" u="sng" dirty="0" smtClean="0"/>
              <a:t>prefrontalnog cortex-a</a:t>
            </a:r>
            <a:r>
              <a:rPr lang="pl-PL" altLang="en-US" sz="2100" dirty="0" smtClean="0"/>
              <a:t>, iz centara zaduženih za logičke procese, ličnost ”kontroliše” i početak i prestanak uzimanja supstance angažujući </a:t>
            </a:r>
            <a:r>
              <a:rPr lang="pl-PL" altLang="en-US" sz="2100" b="1" i="1" dirty="0" smtClean="0">
                <a:solidFill>
                  <a:srgbClr val="FFFF00"/>
                </a:solidFill>
              </a:rPr>
              <a:t>racionalno-voljne</a:t>
            </a:r>
            <a:r>
              <a:rPr lang="pl-PL" altLang="en-US" sz="2100" dirty="0" smtClean="0"/>
              <a:t> kapacitete. </a:t>
            </a:r>
          </a:p>
          <a:p>
            <a:pPr marL="0" indent="0" algn="just">
              <a:lnSpc>
                <a:spcPct val="90000"/>
              </a:lnSpc>
              <a:buNone/>
            </a:pPr>
            <a:endParaRPr lang="en-US" altLang="en-US" sz="2100" dirty="0" smtClean="0"/>
          </a:p>
          <a:p>
            <a:pPr algn="just">
              <a:lnSpc>
                <a:spcPct val="90000"/>
              </a:lnSpc>
            </a:pPr>
            <a:r>
              <a:rPr lang="pl-PL" altLang="en-US" sz="2100" dirty="0" smtClean="0"/>
              <a:t> </a:t>
            </a:r>
            <a:r>
              <a:rPr lang="en-US" altLang="en-US" sz="2100" b="1" dirty="0" smtClean="0"/>
              <a:t>Z</a:t>
            </a:r>
            <a:r>
              <a:rPr lang="pl-PL" altLang="en-US" sz="2100" b="1" dirty="0" smtClean="0"/>
              <a:t>avisnik</a:t>
            </a:r>
            <a:r>
              <a:rPr lang="pl-PL" altLang="en-US" sz="2100" dirty="0" smtClean="0"/>
              <a:t> naloge da koristi supstance dobija iz </a:t>
            </a:r>
            <a:r>
              <a:rPr lang="pl-PL" altLang="en-US" sz="2100" u="sng" dirty="0" smtClean="0"/>
              <a:t>nižih, subkortikalnih, instiktivnih centara</a:t>
            </a:r>
            <a:r>
              <a:rPr lang="pl-PL" altLang="en-US" sz="2100" dirty="0" smtClean="0"/>
              <a:t> mozga i </a:t>
            </a:r>
            <a:r>
              <a:rPr lang="pl-PL" altLang="en-US" sz="2100" b="1" i="1" dirty="0" smtClean="0">
                <a:solidFill>
                  <a:srgbClr val="FFFF00"/>
                </a:solidFill>
              </a:rPr>
              <a:t>ne može kontrolisati </a:t>
            </a:r>
            <a:r>
              <a:rPr lang="pl-PL" altLang="en-US" sz="2100" dirty="0" smtClean="0"/>
              <a:t>niti početak, a još manje prekid uzimanja odredjene supstance. </a:t>
            </a:r>
            <a:r>
              <a:rPr lang="en-US" altLang="en-US" sz="2100" dirty="0" smtClean="0"/>
              <a:t>Z</a:t>
            </a:r>
            <a:r>
              <a:rPr lang="pl-PL" altLang="en-US" sz="2100" dirty="0" smtClean="0"/>
              <a:t>avisnik je potpuno”kontrolisan” supstancom.</a:t>
            </a:r>
            <a:endParaRPr lang="en-US" altLang="en-US" sz="2100" dirty="0" smtClean="0"/>
          </a:p>
        </p:txBody>
      </p:sp>
    </p:spTree>
    <p:extLst>
      <p:ext uri="{BB962C8B-B14F-4D97-AF65-F5344CB8AC3E}">
        <p14:creationId xmlns:p14="http://schemas.microsoft.com/office/powerpoint/2010/main" val="19190282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1560" y="1268760"/>
            <a:ext cx="7924800" cy="1143000"/>
          </a:xfrm>
        </p:spPr>
        <p:txBody>
          <a:bodyPr>
            <a:noAutofit/>
          </a:bodyPr>
          <a:lstStyle/>
          <a:p>
            <a:pPr algn="ctr"/>
            <a:r>
              <a:rPr lang="sr-Latn-RS" sz="4400" dirty="0" smtClean="0"/>
              <a:t>Od zadovoljstva do zavisnosti</a:t>
            </a:r>
            <a:endParaRPr lang="sr-Latn-RS" sz="4400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187624" y="2852936"/>
            <a:ext cx="7346776" cy="2862064"/>
          </a:xfrm>
        </p:spPr>
        <p:txBody>
          <a:bodyPr/>
          <a:lstStyle/>
          <a:p>
            <a:r>
              <a:rPr lang="sr-Latn-RS" sz="4000" dirty="0" smtClean="0">
                <a:solidFill>
                  <a:srgbClr val="FFFF00"/>
                </a:solidFill>
              </a:rPr>
              <a:t>Od nagrade do olakšanja</a:t>
            </a:r>
          </a:p>
          <a:p>
            <a:r>
              <a:rPr lang="sr-Latn-RS" sz="4000" dirty="0" smtClean="0">
                <a:solidFill>
                  <a:srgbClr val="FFFF00"/>
                </a:solidFill>
              </a:rPr>
              <a:t>Od impulsivnost do kompulzije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7431358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5" y="1196752"/>
            <a:ext cx="7704856" cy="1265088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sr-Latn-RS" sz="66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sr-Latn-RS" sz="66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sr-Latn-RS" sz="66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sr-Latn-RS" sz="66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sr-Latn-RS" sz="6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sr-Latn-RS" sz="6600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sr-Latn-RS" sz="66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sr-Latn-RS" sz="66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sr-Latn-RS" sz="6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sr-Latn-RS" sz="6600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sr-Latn-RS" sz="66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sr-Latn-RS" sz="66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sr-Latn-RS" sz="6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sr-Latn-RS" sz="6600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GB" sz="4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ndara" pitchFamily="34" charset="0"/>
              </a:rPr>
              <a:t>Zavisnost</a:t>
            </a:r>
            <a:r>
              <a:rPr lang="sr-Latn-CS" sz="6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andara" pitchFamily="34" charset="0"/>
              </a:rPr>
              <a:t> </a:t>
            </a:r>
            <a:r>
              <a:rPr lang="sr-Latn-CS" sz="6600" dirty="0">
                <a:effectLst>
                  <a:outerShdw blurRad="38100" dist="38100" dir="2700000" algn="tl">
                    <a:srgbClr val="000000"/>
                  </a:outerShdw>
                </a:effectLst>
                <a:latin typeface="Candara" pitchFamily="34" charset="0"/>
              </a:rPr>
              <a:t/>
            </a:r>
            <a:br>
              <a:rPr lang="sr-Latn-CS" sz="6600" dirty="0">
                <a:effectLst>
                  <a:outerShdw blurRad="38100" dist="38100" dir="2700000" algn="tl">
                    <a:srgbClr val="000000"/>
                  </a:outerShdw>
                </a:effectLst>
                <a:latin typeface="Candara" pitchFamily="34" charset="0"/>
              </a:rPr>
            </a:br>
            <a:r>
              <a:rPr lang="sr-Latn-C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sr-Latn-CS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en-US" dirty="0"/>
          </a:p>
        </p:txBody>
      </p:sp>
      <p:sp>
        <p:nvSpPr>
          <p:cNvPr id="16387" name="Table Placeholder 2"/>
          <p:cNvSpPr>
            <a:spLocks noGrp="1" noTextEdit="1"/>
          </p:cNvSpPr>
          <p:nvPr>
            <p:ph type="tbl" idx="1"/>
          </p:nvPr>
        </p:nvSpPr>
        <p:spPr>
          <a:xfrm>
            <a:off x="1619672" y="2071687"/>
            <a:ext cx="6264696" cy="3311525"/>
          </a:xfrm>
        </p:spPr>
      </p:sp>
      <p:sp>
        <p:nvSpPr>
          <p:cNvPr id="4" name="Rectangle 3"/>
          <p:cNvSpPr/>
          <p:nvPr/>
        </p:nvSpPr>
        <p:spPr>
          <a:xfrm>
            <a:off x="1187623" y="2071688"/>
            <a:ext cx="6840761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sr-Latn-CS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sr-Latn-CS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Nora </a:t>
            </a:r>
            <a:r>
              <a:rPr lang="sr-Latn-C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Volkov, </a:t>
            </a:r>
            <a:r>
              <a:rPr lang="sr-Latn-CS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National Institute for Drug Abuse:</a:t>
            </a:r>
            <a:endParaRPr lang="sr-Latn-CS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sr-Latn-CS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sr-Latn-C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“Addiction is a brain disease” </a:t>
            </a:r>
          </a:p>
          <a:p>
            <a:pPr>
              <a:buFont typeface="Arial" pitchFamily="34" charset="0"/>
              <a:buChar char="•"/>
              <a:defRPr/>
            </a:pPr>
            <a:endParaRPr lang="sr-Latn-CS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sr-Latn-C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Zavisnost  je bolest mozga i kao takva može se lečiti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019410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52128"/>
          </a:xfrm>
        </p:spPr>
        <p:txBody>
          <a:bodyPr>
            <a:normAutofit/>
          </a:bodyPr>
          <a:lstStyle/>
          <a:p>
            <a:pPr algn="ctr"/>
            <a:r>
              <a:rPr lang="sr-Latn-RS" b="1" dirty="0" smtClean="0">
                <a:solidFill>
                  <a:srgbClr val="FFFF00"/>
                </a:solidFill>
              </a:rPr>
              <a:t>Značaj nauke za klinički rad</a:t>
            </a:r>
            <a:r>
              <a:rPr lang="sr-Latn-RS" dirty="0" smtClean="0"/>
              <a:t/>
            </a:r>
            <a:br>
              <a:rPr lang="sr-Latn-RS" dirty="0" smtClean="0"/>
            </a:br>
            <a:endParaRPr lang="sr-Latn-R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609600" y="2060848"/>
            <a:ext cx="7850832" cy="3888432"/>
          </a:xfrm>
        </p:spPr>
        <p:txBody>
          <a:bodyPr>
            <a:normAutofit fontScale="62500" lnSpcReduction="20000"/>
          </a:bodyPr>
          <a:lstStyle/>
          <a:p>
            <a:pPr algn="just" fontAlgn="base"/>
            <a:r>
              <a:rPr lang="sr-Latn-RS" sz="3400" dirty="0" smtClean="0"/>
              <a:t>Stručnjaci su dugo bili pod velikim uticajem </a:t>
            </a:r>
            <a:r>
              <a:rPr lang="sr-Latn-RS" sz="3400" dirty="0" smtClean="0">
                <a:solidFill>
                  <a:srgbClr val="FFFF00"/>
                </a:solidFill>
              </a:rPr>
              <a:t>predrasuda i nerazumevanja </a:t>
            </a:r>
            <a:r>
              <a:rPr lang="sr-Latn-RS" sz="3400" dirty="0" smtClean="0"/>
              <a:t>ove vrste poremećaja (problem morala, nedostatka volje i sl.)</a:t>
            </a:r>
          </a:p>
          <a:p>
            <a:pPr algn="just" fontAlgn="base"/>
            <a:r>
              <a:rPr lang="sr-Latn-RS" sz="3400" dirty="0"/>
              <a:t>T</a:t>
            </a:r>
            <a:r>
              <a:rPr lang="sr-Latn-RS" sz="3400" dirty="0" smtClean="0"/>
              <a:t>o je uticalo da na odgovor na problem bude više </a:t>
            </a:r>
            <a:r>
              <a:rPr lang="sr-Latn-RS" sz="3400" dirty="0" smtClean="0">
                <a:solidFill>
                  <a:srgbClr val="FFFF00"/>
                </a:solidFill>
              </a:rPr>
              <a:t>kazna</a:t>
            </a:r>
            <a:r>
              <a:rPr lang="sr-Latn-RS" sz="3400" dirty="0" smtClean="0"/>
              <a:t> moralno problematičnog ponašanja, nego </a:t>
            </a:r>
            <a:r>
              <a:rPr lang="sr-Latn-RS" sz="3400" dirty="0" smtClean="0">
                <a:solidFill>
                  <a:srgbClr val="FFFF00"/>
                </a:solidFill>
              </a:rPr>
              <a:t>prevencija i lečenje </a:t>
            </a:r>
            <a:r>
              <a:rPr lang="sr-Latn-RS" sz="3400" dirty="0" smtClean="0"/>
              <a:t>zdravstvenog poremećaja </a:t>
            </a:r>
          </a:p>
          <a:p>
            <a:pPr algn="just" fontAlgn="base"/>
            <a:r>
              <a:rPr lang="sr-Latn-RS" sz="3400" dirty="0" smtClean="0">
                <a:solidFill>
                  <a:srgbClr val="FFFF00"/>
                </a:solidFill>
              </a:rPr>
              <a:t>Doprinos nauke </a:t>
            </a:r>
            <a:r>
              <a:rPr lang="sr-Latn-RS" sz="3400" dirty="0" smtClean="0"/>
              <a:t>na savremeno </a:t>
            </a:r>
            <a:r>
              <a:rPr lang="sr-Latn-RS" sz="3400" dirty="0"/>
              <a:t>tumačenje i lečenja adikcija je </a:t>
            </a:r>
            <a:r>
              <a:rPr lang="sr-Latn-RS" sz="3400" dirty="0" smtClean="0"/>
              <a:t>ogroman</a:t>
            </a:r>
          </a:p>
          <a:p>
            <a:pPr algn="just" fontAlgn="base"/>
            <a:r>
              <a:rPr lang="sr-Latn-RS" sz="3400" dirty="0" smtClean="0"/>
              <a:t>Danas znamo da se radi o bolestima koje utiču i na promenu moždanih struktura i na  promene ponašanja,  ali se </a:t>
            </a:r>
            <a:r>
              <a:rPr lang="sr-Latn-RS" sz="3400" dirty="0" smtClean="0">
                <a:solidFill>
                  <a:srgbClr val="FFFF00"/>
                </a:solidFill>
              </a:rPr>
              <a:t>mogu uspešno lečiti</a:t>
            </a:r>
          </a:p>
          <a:p>
            <a:pPr algn="just" fontAlgn="base"/>
            <a:r>
              <a:rPr lang="sr-Latn-RS" sz="3400" dirty="0" smtClean="0">
                <a:solidFill>
                  <a:srgbClr val="FFFF00"/>
                </a:solidFill>
              </a:rPr>
              <a:t>Povećanjem znanja </a:t>
            </a:r>
            <a:r>
              <a:rPr lang="sr-Latn-RS" sz="3400" dirty="0" smtClean="0"/>
              <a:t>o osnovama i neurobiologiji adikcija bolje ih  razumemo i lečimo</a:t>
            </a:r>
            <a:endParaRPr lang="en-US" sz="3400" dirty="0"/>
          </a:p>
          <a:p>
            <a:pPr algn="just"/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2264642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8350"/>
            <a:ext cx="7772400" cy="679450"/>
          </a:xfrm>
        </p:spPr>
        <p:txBody>
          <a:bodyPr/>
          <a:lstStyle/>
          <a:p>
            <a:pPr algn="ctr"/>
            <a:r>
              <a:rPr lang="sl-SI" sz="4000" b="1" dirty="0" smtClean="0">
                <a:solidFill>
                  <a:srgbClr val="FFFF00"/>
                </a:solidFill>
                <a:latin typeface="Candara" pitchFamily="34" charset="0"/>
              </a:rPr>
              <a:t>Aktuelni programi lečenja</a:t>
            </a:r>
            <a:endParaRPr lang="en-GB" sz="4000" b="1" dirty="0" smtClean="0">
              <a:solidFill>
                <a:srgbClr val="FFFF00"/>
              </a:solidFill>
              <a:latin typeface="Candara" pitchFamily="34" charset="0"/>
            </a:endParaRPr>
          </a:p>
        </p:txBody>
      </p:sp>
      <p:sp>
        <p:nvSpPr>
          <p:cNvPr id="79875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683568" y="2060848"/>
            <a:ext cx="8003232" cy="3806552"/>
          </a:xfrm>
          <a:prstGeom prst="rect">
            <a:avLst/>
          </a:prstGeom>
        </p:spPr>
        <p:txBody>
          <a:bodyPr/>
          <a:lstStyle/>
          <a:p>
            <a:endParaRPr lang="sl-SI" dirty="0" smtClean="0">
              <a:latin typeface="Times New Roman" pitchFamily="18" charset="0"/>
            </a:endParaRPr>
          </a:p>
          <a:p>
            <a:endParaRPr lang="sl-SI" dirty="0" smtClean="0">
              <a:latin typeface="Times New Roman" pitchFamily="18" charset="0"/>
            </a:endParaRPr>
          </a:p>
          <a:p>
            <a:endParaRPr lang="en-GB" sz="3600" dirty="0" smtClean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79876" name="Rectangle 4"/>
          <p:cNvSpPr>
            <a:spLocks noChangeArrowheads="1"/>
          </p:cNvSpPr>
          <p:nvPr/>
        </p:nvSpPr>
        <p:spPr bwMode="auto">
          <a:xfrm>
            <a:off x="774153" y="1916832"/>
            <a:ext cx="7560840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1" lang="en-US" b="1" i="1" dirty="0"/>
              <a:t>	</a:t>
            </a:r>
            <a:r>
              <a:rPr kumimoji="1" lang="en-US" sz="2000" b="1" i="1" dirty="0"/>
              <a:t>1</a:t>
            </a:r>
            <a:r>
              <a:rPr kumimoji="1" lang="en-US" sz="2400" b="1" i="1" dirty="0">
                <a:latin typeface="Candara" pitchFamily="34" charset="0"/>
              </a:rPr>
              <a:t>. </a:t>
            </a:r>
            <a:r>
              <a:rPr kumimoji="1" lang="sl-SI" sz="2400" b="1" i="1" dirty="0">
                <a:latin typeface="Candara" pitchFamily="34" charset="0"/>
              </a:rPr>
              <a:t>Savetovališta sa Tele-apel </a:t>
            </a:r>
            <a:r>
              <a:rPr kumimoji="1" lang="sl-SI" sz="2400" b="1" i="1" dirty="0" smtClean="0">
                <a:latin typeface="Candara" pitchFamily="34" charset="0"/>
              </a:rPr>
              <a:t>službom</a:t>
            </a:r>
          </a:p>
          <a:p>
            <a:pPr eaLnBrk="0" hangingPunct="0">
              <a:spcBef>
                <a:spcPct val="50000"/>
              </a:spcBef>
            </a:pPr>
            <a:r>
              <a:rPr kumimoji="1" lang="sl-SI" sz="2400" b="1" i="1" dirty="0" smtClean="0">
                <a:latin typeface="Candara" pitchFamily="34" charset="0"/>
              </a:rPr>
              <a:t>	2. Program </a:t>
            </a:r>
            <a:r>
              <a:rPr kumimoji="1" lang="sl-SI" sz="2400" b="1" i="1" dirty="0">
                <a:latin typeface="Candara" pitchFamily="34" charset="0"/>
              </a:rPr>
              <a:t>za </a:t>
            </a:r>
            <a:r>
              <a:rPr kumimoji="1" lang="sl-SI" sz="2400" b="1" i="1" dirty="0" smtClean="0">
                <a:latin typeface="Candara" pitchFamily="34" charset="0"/>
              </a:rPr>
              <a:t>mlade</a:t>
            </a:r>
          </a:p>
          <a:p>
            <a:pPr eaLnBrk="0" hangingPunct="0">
              <a:spcBef>
                <a:spcPct val="50000"/>
              </a:spcBef>
            </a:pPr>
            <a:r>
              <a:rPr kumimoji="1" lang="sl-SI" sz="2400" b="1" i="1" dirty="0">
                <a:latin typeface="Candara" pitchFamily="34" charset="0"/>
              </a:rPr>
              <a:t>	</a:t>
            </a:r>
            <a:r>
              <a:rPr kumimoji="1" lang="sl-SI" sz="2400" b="1" i="1" dirty="0" smtClean="0">
                <a:latin typeface="Candara" pitchFamily="34" charset="0"/>
              </a:rPr>
              <a:t>3. </a:t>
            </a:r>
            <a:r>
              <a:rPr kumimoji="1" lang="en-US" sz="2400" b="1" i="1" dirty="0" err="1" smtClean="0">
                <a:latin typeface="Candara" pitchFamily="34" charset="0"/>
              </a:rPr>
              <a:t>Integrativni</a:t>
            </a:r>
            <a:r>
              <a:rPr kumimoji="1" lang="en-US" sz="2400" b="1" i="1" dirty="0" smtClean="0">
                <a:latin typeface="Candara" pitchFamily="34" charset="0"/>
              </a:rPr>
              <a:t> program</a:t>
            </a:r>
            <a:r>
              <a:rPr kumimoji="1" lang="sr-Latn-RS" sz="2400" b="1" i="1" dirty="0" smtClean="0">
                <a:latin typeface="Candara" pitchFamily="34" charset="0"/>
              </a:rPr>
              <a:t>i </a:t>
            </a:r>
            <a:r>
              <a:rPr kumimoji="1" lang="en-US" sz="2400" b="1" i="1" dirty="0" smtClean="0">
                <a:latin typeface="Candara" pitchFamily="34" charset="0"/>
              </a:rPr>
              <a:t>le</a:t>
            </a:r>
            <a:r>
              <a:rPr kumimoji="1" lang="sl-SI" sz="2400" b="1" i="1" dirty="0">
                <a:latin typeface="Candara" pitchFamily="34" charset="0"/>
              </a:rPr>
              <a:t>čenja za </a:t>
            </a:r>
            <a:r>
              <a:rPr kumimoji="1" lang="sl-SI" sz="2400" b="1" i="1" dirty="0" smtClean="0">
                <a:latin typeface="Candara" pitchFamily="34" charset="0"/>
              </a:rPr>
              <a:t>hemijske i 	  	    nehemijske zavisnosti</a:t>
            </a:r>
            <a:r>
              <a:rPr kumimoji="1" lang="en-US" sz="2400" b="1" i="1" dirty="0" smtClean="0">
                <a:latin typeface="Candara" pitchFamily="34" charset="0"/>
              </a:rPr>
              <a:t> </a:t>
            </a:r>
            <a:r>
              <a:rPr kumimoji="1" lang="sr-Latn-RS" sz="2400" b="1" i="1" dirty="0" smtClean="0">
                <a:latin typeface="Candara" pitchFamily="34" charset="0"/>
              </a:rPr>
              <a:t>(ambulante, dnevne 	 	    bolnice i odelenja)</a:t>
            </a:r>
            <a:endParaRPr kumimoji="1" lang="sl-SI" sz="2400" b="1" i="1" dirty="0">
              <a:latin typeface="Candara" pitchFamily="34" charset="0"/>
            </a:endParaRPr>
          </a:p>
          <a:p>
            <a:pPr eaLnBrk="0" hangingPunct="0">
              <a:spcBef>
                <a:spcPct val="50000"/>
              </a:spcBef>
            </a:pPr>
            <a:r>
              <a:rPr kumimoji="1" lang="sl-SI" sz="2400" b="1" i="1" dirty="0" smtClean="0">
                <a:latin typeface="Candara" pitchFamily="34" charset="0"/>
              </a:rPr>
              <a:t>	4. Programi supstitucije</a:t>
            </a:r>
            <a:endParaRPr kumimoji="1" lang="sl-SI" sz="2400" b="1" i="1" dirty="0">
              <a:latin typeface="Candara" pitchFamily="34" charset="0"/>
            </a:endParaRPr>
          </a:p>
          <a:p>
            <a:pPr eaLnBrk="0" hangingPunct="0">
              <a:spcBef>
                <a:spcPct val="50000"/>
              </a:spcBef>
            </a:pPr>
            <a:r>
              <a:rPr kumimoji="1" lang="sl-SI" sz="2400" b="1" i="1" dirty="0">
                <a:latin typeface="Candara" pitchFamily="34" charset="0"/>
              </a:rPr>
              <a:t>	</a:t>
            </a:r>
            <a:r>
              <a:rPr kumimoji="1" lang="sl-SI" sz="2400" b="1" i="1" dirty="0" smtClean="0">
                <a:latin typeface="Candara" pitchFamily="34" charset="0"/>
              </a:rPr>
              <a:t>5. </a:t>
            </a:r>
            <a:r>
              <a:rPr kumimoji="1" lang="sl-SI" sz="2400" b="1" i="1" dirty="0">
                <a:latin typeface="Candara" pitchFamily="34" charset="0"/>
              </a:rPr>
              <a:t>Program za pacijente sa merom obaveznog </a:t>
            </a:r>
            <a:r>
              <a:rPr kumimoji="1" lang="sl-SI" sz="2400" b="1" i="1" dirty="0" smtClean="0">
                <a:latin typeface="Candara" pitchFamily="34" charset="0"/>
              </a:rPr>
              <a:t>		    lečenja na slobodi</a:t>
            </a:r>
          </a:p>
          <a:p>
            <a:pPr eaLnBrk="0" hangingPunct="0">
              <a:spcBef>
                <a:spcPct val="50000"/>
              </a:spcBef>
            </a:pPr>
            <a:r>
              <a:rPr kumimoji="1" lang="sl-SI" sz="2400" b="1" i="1" dirty="0">
                <a:latin typeface="Candara" pitchFamily="34" charset="0"/>
              </a:rPr>
              <a:t>	</a:t>
            </a:r>
            <a:r>
              <a:rPr kumimoji="1" lang="sl-SI" sz="2000" b="1" i="1" dirty="0"/>
              <a:t>	</a:t>
            </a:r>
            <a:endParaRPr kumimoji="1" lang="sl-SI" sz="2800" i="1" dirty="0">
              <a:solidFill>
                <a:schemeClr val="accent1"/>
              </a:solidFill>
            </a:endParaRPr>
          </a:p>
          <a:p>
            <a:pPr algn="ctr" eaLnBrk="0" hangingPunct="0">
              <a:spcBef>
                <a:spcPct val="50000"/>
              </a:spcBef>
            </a:pPr>
            <a:r>
              <a:rPr kumimoji="1" lang="sl-SI" sz="2000" i="1" dirty="0">
                <a:solidFill>
                  <a:schemeClr val="accent1"/>
                </a:solidFill>
              </a:rPr>
              <a:t>	</a:t>
            </a:r>
            <a:endParaRPr kumimoji="1"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41369817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 idx="4294967295"/>
          </p:nvPr>
        </p:nvSpPr>
        <p:spPr>
          <a:xfrm>
            <a:off x="1115616" y="549275"/>
            <a:ext cx="7416824" cy="1143000"/>
          </a:xfrm>
          <a:ln>
            <a:miter lim="800000"/>
            <a:headEnd/>
            <a:tailEnd/>
          </a:ln>
          <a:extLst/>
        </p:spPr>
        <p:txBody>
          <a:bodyPr rIns="4572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Latn-RS" sz="3200" b="1" kern="1200" dirty="0" smtClean="0">
                <a:solidFill>
                  <a:srgbClr val="FFFF00"/>
                </a:solidFill>
                <a:latin typeface="Candara" pitchFamily="34" charset="0"/>
              </a:rPr>
              <a:t>Da li se zavisnosti mogu lečiti uspešno?</a:t>
            </a:r>
            <a:endParaRPr lang="en-US" sz="3200" b="1" kern="1200" dirty="0">
              <a:solidFill>
                <a:srgbClr val="FFFF00"/>
              </a:solidFill>
              <a:latin typeface="Candara" pitchFamily="34" charset="0"/>
            </a:endParaRPr>
          </a:p>
        </p:txBody>
      </p:sp>
      <p:sp>
        <p:nvSpPr>
          <p:cNvPr id="69635" name="Content Placeholder 2"/>
          <p:cNvSpPr>
            <a:spLocks noGrp="1"/>
          </p:cNvSpPr>
          <p:nvPr>
            <p:ph idx="4294967295"/>
          </p:nvPr>
        </p:nvSpPr>
        <p:spPr>
          <a:xfrm>
            <a:off x="395536" y="1700808"/>
            <a:ext cx="8280400" cy="4679950"/>
          </a:xfrm>
        </p:spPr>
        <p:txBody>
          <a:bodyPr lIns="54864" tIns="91440">
            <a:normAutofit fontScale="85000" lnSpcReduction="20000"/>
          </a:bodyPr>
          <a:lstStyle/>
          <a:p>
            <a:pPr marL="438150" indent="-319088" algn="just" eaLnBrk="1" hangingPunct="1"/>
            <a:r>
              <a:rPr lang="sr-Latn-CS" sz="2600" b="1" dirty="0" smtClean="0">
                <a:latin typeface="Candara" pitchFamily="34" charset="0"/>
              </a:rPr>
              <a:t>DA:</a:t>
            </a:r>
            <a:r>
              <a:rPr lang="sr-Latn-CS" sz="2600" dirty="0" smtClean="0">
                <a:latin typeface="Candara" pitchFamily="34" charset="0"/>
              </a:rPr>
              <a:t> Zavisnosti su složena, ali </a:t>
            </a:r>
            <a:r>
              <a:rPr lang="sr-Latn-CS" sz="2600" u="sng" dirty="0" smtClean="0">
                <a:latin typeface="Candara" pitchFamily="34" charset="0"/>
              </a:rPr>
              <a:t>lečiva</a:t>
            </a:r>
            <a:r>
              <a:rPr lang="sr-Latn-CS" sz="2600" dirty="0" smtClean="0">
                <a:latin typeface="Candara" pitchFamily="34" charset="0"/>
              </a:rPr>
              <a:t>  bolest. </a:t>
            </a:r>
          </a:p>
          <a:p>
            <a:pPr marL="438150" indent="-319088" algn="just" eaLnBrk="1" hangingPunct="1"/>
            <a:r>
              <a:rPr lang="sr-Latn-CS" sz="2600" dirty="0">
                <a:latin typeface="Candara" pitchFamily="34" charset="0"/>
              </a:rPr>
              <a:t>L</a:t>
            </a:r>
            <a:r>
              <a:rPr lang="sr-Latn-CS" sz="2600" dirty="0" smtClean="0">
                <a:latin typeface="Candara" pitchFamily="34" charset="0"/>
              </a:rPr>
              <a:t>ečenje </a:t>
            </a:r>
            <a:r>
              <a:rPr lang="sr-Latn-CS" sz="2600" dirty="0">
                <a:latin typeface="Candara" pitchFamily="34" charset="0"/>
              </a:rPr>
              <a:t>mora biti lako </a:t>
            </a:r>
            <a:r>
              <a:rPr lang="sr-Latn-CS" sz="2600" u="sng" dirty="0">
                <a:latin typeface="Candara" pitchFamily="34" charset="0"/>
              </a:rPr>
              <a:t>dostupno</a:t>
            </a:r>
            <a:r>
              <a:rPr lang="en-US" sz="2600" dirty="0">
                <a:latin typeface="Candara" pitchFamily="34" charset="0"/>
              </a:rPr>
              <a:t>.</a:t>
            </a:r>
            <a:endParaRPr lang="sr-Latn-CS" sz="2600" dirty="0">
              <a:latin typeface="Candara" pitchFamily="34" charset="0"/>
            </a:endParaRPr>
          </a:p>
          <a:p>
            <a:pPr marL="438150" indent="-319088" algn="just"/>
            <a:r>
              <a:rPr lang="sr-Latn-CS" sz="2600" dirty="0">
                <a:latin typeface="Candara" pitchFamily="34" charset="0"/>
              </a:rPr>
              <a:t>Vrlo je važno </a:t>
            </a:r>
            <a:r>
              <a:rPr lang="sr-Latn-CS" sz="2600" u="sng" dirty="0">
                <a:latin typeface="Candara" pitchFamily="34" charset="0"/>
              </a:rPr>
              <a:t>zadržavanje</a:t>
            </a:r>
            <a:r>
              <a:rPr lang="sr-Latn-CS" sz="2600" dirty="0">
                <a:latin typeface="Candara" pitchFamily="34" charset="0"/>
              </a:rPr>
              <a:t> u </a:t>
            </a:r>
            <a:r>
              <a:rPr lang="sr-Latn-CS" sz="2600" dirty="0" smtClean="0">
                <a:latin typeface="Candara" pitchFamily="34" charset="0"/>
              </a:rPr>
              <a:t>programu.</a:t>
            </a:r>
          </a:p>
          <a:p>
            <a:pPr marL="438150" indent="-319088" algn="just"/>
            <a:r>
              <a:rPr lang="sr-Latn-CS" sz="2600" u="sng" dirty="0" smtClean="0">
                <a:latin typeface="Candara" pitchFamily="34" charset="0"/>
              </a:rPr>
              <a:t>Nema univerzalno</a:t>
            </a:r>
            <a:r>
              <a:rPr lang="sr-Latn-CS" sz="2600" dirty="0" smtClean="0">
                <a:latin typeface="Candara" pitchFamily="34" charset="0"/>
              </a:rPr>
              <a:t> uspešnog tretmana primenljivog za sve pacijente.</a:t>
            </a:r>
          </a:p>
          <a:p>
            <a:pPr marL="438150" indent="-319088" algn="just" eaLnBrk="1" hangingPunct="1"/>
            <a:r>
              <a:rPr lang="sr-Latn-CS" sz="2600" dirty="0" smtClean="0">
                <a:latin typeface="Candara" pitchFamily="34" charset="0"/>
              </a:rPr>
              <a:t>Mora se baviti </a:t>
            </a:r>
            <a:r>
              <a:rPr lang="sr-Latn-CS" sz="2600" u="sng" dirty="0" smtClean="0">
                <a:latin typeface="Candara" pitchFamily="34" charset="0"/>
              </a:rPr>
              <a:t>različitim potrebama pacijenta</a:t>
            </a:r>
            <a:r>
              <a:rPr lang="sr-Latn-CS" sz="2600" dirty="0" smtClean="0">
                <a:latin typeface="Candara" pitchFamily="34" charset="0"/>
              </a:rPr>
              <a:t>, ne samo adikcijom.</a:t>
            </a:r>
          </a:p>
          <a:p>
            <a:pPr marL="438150" indent="-319088" algn="just" eaLnBrk="1" hangingPunct="1"/>
            <a:r>
              <a:rPr lang="sr-Latn-CS" sz="2600" u="sng" dirty="0" smtClean="0">
                <a:latin typeface="Candara" pitchFamily="34" charset="0"/>
              </a:rPr>
              <a:t>Lekovi</a:t>
            </a:r>
            <a:r>
              <a:rPr lang="sr-Latn-CS" sz="2600" dirty="0" smtClean="0">
                <a:latin typeface="Candara" pitchFamily="34" charset="0"/>
              </a:rPr>
              <a:t> su važan deo lečenja, a detoksikacija </a:t>
            </a:r>
            <a:r>
              <a:rPr lang="sr-Latn-CS" sz="2600" dirty="0">
                <a:latin typeface="Candara" pitchFamily="34" charset="0"/>
              </a:rPr>
              <a:t>samo prvi korak i neophodno je da bude kombinovana i drugim vidovima </a:t>
            </a:r>
            <a:r>
              <a:rPr lang="sr-Latn-CS" sz="2600" dirty="0" smtClean="0">
                <a:latin typeface="Candara" pitchFamily="34" charset="0"/>
              </a:rPr>
              <a:t>psihosocijalnih intervencija. </a:t>
            </a:r>
            <a:endParaRPr lang="sr-Latn-CS" sz="2600" dirty="0">
              <a:latin typeface="Candara" pitchFamily="34" charset="0"/>
            </a:endParaRPr>
          </a:p>
          <a:p>
            <a:pPr marL="438150" indent="-319088" algn="just"/>
            <a:r>
              <a:rPr lang="sr-Latn-CS" sz="2600" dirty="0" smtClean="0">
                <a:latin typeface="Candara" pitchFamily="34" charset="0"/>
              </a:rPr>
              <a:t>Pacijenta </a:t>
            </a:r>
            <a:r>
              <a:rPr lang="sr-Latn-CS" sz="2600" dirty="0">
                <a:latin typeface="Candara" pitchFamily="34" charset="0"/>
              </a:rPr>
              <a:t>treba </a:t>
            </a:r>
            <a:r>
              <a:rPr lang="sr-Latn-CS" sz="2600" u="sng" dirty="0">
                <a:latin typeface="Candara" pitchFamily="34" charset="0"/>
              </a:rPr>
              <a:t>edukovati</a:t>
            </a:r>
            <a:r>
              <a:rPr lang="sr-Latn-CS" sz="2600" dirty="0">
                <a:latin typeface="Candara" pitchFamily="34" charset="0"/>
              </a:rPr>
              <a:t> tokom </a:t>
            </a:r>
            <a:r>
              <a:rPr lang="sr-Latn-CS" sz="2600" dirty="0" smtClean="0">
                <a:latin typeface="Candara" pitchFamily="34" charset="0"/>
              </a:rPr>
              <a:t>lečenja.</a:t>
            </a:r>
          </a:p>
          <a:p>
            <a:pPr marL="438150" indent="-319088" algn="just"/>
            <a:r>
              <a:rPr lang="sr-Latn-CS" sz="2600" dirty="0">
                <a:latin typeface="Candara" pitchFamily="34" charset="0"/>
              </a:rPr>
              <a:t>Lečenje može biti uspešno </a:t>
            </a:r>
            <a:r>
              <a:rPr lang="sr-Latn-CS" sz="2600" u="sng" dirty="0">
                <a:latin typeface="Candara" pitchFamily="34" charset="0"/>
              </a:rPr>
              <a:t>iako nije dobrovoljno</a:t>
            </a:r>
            <a:r>
              <a:rPr lang="sr-Latn-CS" sz="2600" dirty="0">
                <a:latin typeface="Candara" pitchFamily="34" charset="0"/>
              </a:rPr>
              <a:t>.</a:t>
            </a:r>
          </a:p>
          <a:p>
            <a:pPr marL="438150" indent="-319088" algn="just"/>
            <a:endParaRPr lang="sr-Latn-CS" sz="2600" dirty="0">
              <a:latin typeface="Candara" pitchFamily="34" charset="0"/>
            </a:endParaRPr>
          </a:p>
          <a:p>
            <a:pPr marL="438150" indent="-319088" algn="just" eaLnBrk="1" hangingPunct="1"/>
            <a:endParaRPr lang="sr-Latn-CS" sz="2200" dirty="0" smtClean="0"/>
          </a:p>
          <a:p>
            <a:pPr marL="438150" indent="-319088" eaLnBrk="1" hangingPunct="1">
              <a:buFont typeface="Wingdings" pitchFamily="2" charset="2"/>
              <a:buNone/>
            </a:pPr>
            <a:endParaRPr lang="en-US" dirty="0" smtClean="0">
              <a:solidFill>
                <a:srgbClr val="3399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5262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sz="4000" b="1" dirty="0">
                <a:latin typeface="Candara" pitchFamily="34" charset="0"/>
              </a:rPr>
              <a:t>Šta posle detoksikacije?</a:t>
            </a:r>
            <a:endParaRPr lang="sr-Latn-RS" sz="4000" dirty="0"/>
          </a:p>
        </p:txBody>
      </p:sp>
      <p:grpSp>
        <p:nvGrpSpPr>
          <p:cNvPr id="5" name="Group 4"/>
          <p:cNvGrpSpPr/>
          <p:nvPr/>
        </p:nvGrpSpPr>
        <p:grpSpPr>
          <a:xfrm flipH="1">
            <a:off x="582532" y="1934641"/>
            <a:ext cx="7944337" cy="3602029"/>
            <a:chOff x="617130" y="1772816"/>
            <a:chExt cx="7944337" cy="3602029"/>
          </a:xfrm>
        </p:grpSpPr>
        <p:sp>
          <p:nvSpPr>
            <p:cNvPr id="6" name="Freeform 5"/>
            <p:cNvSpPr/>
            <p:nvPr/>
          </p:nvSpPr>
          <p:spPr>
            <a:xfrm>
              <a:off x="617130" y="3436439"/>
              <a:ext cx="2081510" cy="1040755"/>
            </a:xfrm>
            <a:custGeom>
              <a:avLst/>
              <a:gdLst>
                <a:gd name="connsiteX0" fmla="*/ 0 w 2081510"/>
                <a:gd name="connsiteY0" fmla="*/ 104076 h 1040755"/>
                <a:gd name="connsiteX1" fmla="*/ 104076 w 2081510"/>
                <a:gd name="connsiteY1" fmla="*/ 0 h 1040755"/>
                <a:gd name="connsiteX2" fmla="*/ 1977435 w 2081510"/>
                <a:gd name="connsiteY2" fmla="*/ 0 h 1040755"/>
                <a:gd name="connsiteX3" fmla="*/ 2081511 w 2081510"/>
                <a:gd name="connsiteY3" fmla="*/ 104076 h 1040755"/>
                <a:gd name="connsiteX4" fmla="*/ 2081510 w 2081510"/>
                <a:gd name="connsiteY4" fmla="*/ 936680 h 1040755"/>
                <a:gd name="connsiteX5" fmla="*/ 1977434 w 2081510"/>
                <a:gd name="connsiteY5" fmla="*/ 1040756 h 1040755"/>
                <a:gd name="connsiteX6" fmla="*/ 104076 w 2081510"/>
                <a:gd name="connsiteY6" fmla="*/ 1040755 h 1040755"/>
                <a:gd name="connsiteX7" fmla="*/ 0 w 2081510"/>
                <a:gd name="connsiteY7" fmla="*/ 936679 h 1040755"/>
                <a:gd name="connsiteX8" fmla="*/ 0 w 2081510"/>
                <a:gd name="connsiteY8" fmla="*/ 104076 h 1040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81510" h="1040755">
                  <a:moveTo>
                    <a:pt x="0" y="104076"/>
                  </a:moveTo>
                  <a:cubicBezTo>
                    <a:pt x="0" y="46596"/>
                    <a:pt x="46596" y="0"/>
                    <a:pt x="104076" y="0"/>
                  </a:cubicBezTo>
                  <a:lnTo>
                    <a:pt x="1977435" y="0"/>
                  </a:lnTo>
                  <a:cubicBezTo>
                    <a:pt x="2034915" y="0"/>
                    <a:pt x="2081511" y="46596"/>
                    <a:pt x="2081511" y="104076"/>
                  </a:cubicBezTo>
                  <a:cubicBezTo>
                    <a:pt x="2081511" y="381611"/>
                    <a:pt x="2081510" y="659145"/>
                    <a:pt x="2081510" y="936680"/>
                  </a:cubicBezTo>
                  <a:cubicBezTo>
                    <a:pt x="2081510" y="994160"/>
                    <a:pt x="2034914" y="1040756"/>
                    <a:pt x="1977434" y="1040756"/>
                  </a:cubicBezTo>
                  <a:lnTo>
                    <a:pt x="104076" y="1040755"/>
                  </a:lnTo>
                  <a:cubicBezTo>
                    <a:pt x="46596" y="1040755"/>
                    <a:pt x="0" y="994159"/>
                    <a:pt x="0" y="936679"/>
                  </a:cubicBezTo>
                  <a:lnTo>
                    <a:pt x="0" y="104076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1758" tIns="71758" rIns="71758" bIns="71758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r-Latn-RS" sz="2400" b="1" kern="1200" dirty="0" smtClean="0">
                  <a:latin typeface="Candara" pitchFamily="34" charset="0"/>
                </a:rPr>
                <a:t>USPEŠNO LEČENJE</a:t>
              </a:r>
              <a:endParaRPr lang="sr-Latn-RS" sz="2400" b="1" kern="1200" dirty="0">
                <a:latin typeface="Candara" pitchFamily="34" charset="0"/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 rot="18770822">
              <a:off x="2502773" y="3485227"/>
              <a:ext cx="1224339" cy="45527"/>
            </a:xfrm>
            <a:custGeom>
              <a:avLst/>
              <a:gdLst>
                <a:gd name="connsiteX0" fmla="*/ 0 w 1224339"/>
                <a:gd name="connsiteY0" fmla="*/ 22763 h 45527"/>
                <a:gd name="connsiteX1" fmla="*/ 1224339 w 1224339"/>
                <a:gd name="connsiteY1" fmla="*/ 22763 h 45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24339" h="45527">
                  <a:moveTo>
                    <a:pt x="0" y="22763"/>
                  </a:moveTo>
                  <a:lnTo>
                    <a:pt x="1224339" y="22763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94261" tIns="-7846" rIns="594262" bIns="-7844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sr-Latn-RS" sz="2400" kern="1200">
                <a:latin typeface="Candara" pitchFamily="34" charset="0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3531244" y="2538788"/>
              <a:ext cx="2081510" cy="1040755"/>
            </a:xfrm>
            <a:custGeom>
              <a:avLst/>
              <a:gdLst>
                <a:gd name="connsiteX0" fmla="*/ 0 w 2081510"/>
                <a:gd name="connsiteY0" fmla="*/ 104076 h 1040755"/>
                <a:gd name="connsiteX1" fmla="*/ 104076 w 2081510"/>
                <a:gd name="connsiteY1" fmla="*/ 0 h 1040755"/>
                <a:gd name="connsiteX2" fmla="*/ 1977435 w 2081510"/>
                <a:gd name="connsiteY2" fmla="*/ 0 h 1040755"/>
                <a:gd name="connsiteX3" fmla="*/ 2081511 w 2081510"/>
                <a:gd name="connsiteY3" fmla="*/ 104076 h 1040755"/>
                <a:gd name="connsiteX4" fmla="*/ 2081510 w 2081510"/>
                <a:gd name="connsiteY4" fmla="*/ 936680 h 1040755"/>
                <a:gd name="connsiteX5" fmla="*/ 1977434 w 2081510"/>
                <a:gd name="connsiteY5" fmla="*/ 1040756 h 1040755"/>
                <a:gd name="connsiteX6" fmla="*/ 104076 w 2081510"/>
                <a:gd name="connsiteY6" fmla="*/ 1040755 h 1040755"/>
                <a:gd name="connsiteX7" fmla="*/ 0 w 2081510"/>
                <a:gd name="connsiteY7" fmla="*/ 936679 h 1040755"/>
                <a:gd name="connsiteX8" fmla="*/ 0 w 2081510"/>
                <a:gd name="connsiteY8" fmla="*/ 104076 h 1040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81510" h="1040755">
                  <a:moveTo>
                    <a:pt x="0" y="104076"/>
                  </a:moveTo>
                  <a:cubicBezTo>
                    <a:pt x="0" y="46596"/>
                    <a:pt x="46596" y="0"/>
                    <a:pt x="104076" y="0"/>
                  </a:cubicBezTo>
                  <a:lnTo>
                    <a:pt x="1977435" y="0"/>
                  </a:lnTo>
                  <a:cubicBezTo>
                    <a:pt x="2034915" y="0"/>
                    <a:pt x="2081511" y="46596"/>
                    <a:pt x="2081511" y="104076"/>
                  </a:cubicBezTo>
                  <a:cubicBezTo>
                    <a:pt x="2081511" y="381611"/>
                    <a:pt x="2081510" y="659145"/>
                    <a:pt x="2081510" y="936680"/>
                  </a:cubicBezTo>
                  <a:cubicBezTo>
                    <a:pt x="2081510" y="994160"/>
                    <a:pt x="2034914" y="1040756"/>
                    <a:pt x="1977434" y="1040756"/>
                  </a:cubicBezTo>
                  <a:lnTo>
                    <a:pt x="104076" y="1040755"/>
                  </a:lnTo>
                  <a:cubicBezTo>
                    <a:pt x="46596" y="1040755"/>
                    <a:pt x="0" y="994159"/>
                    <a:pt x="0" y="936679"/>
                  </a:cubicBezTo>
                  <a:lnTo>
                    <a:pt x="0" y="104076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1758" tIns="71758" rIns="71758" bIns="71758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r-Latn-RS" sz="2400" b="1" kern="1200" dirty="0" smtClean="0">
                  <a:latin typeface="Candara" pitchFamily="34" charset="0"/>
                </a:rPr>
                <a:t>Tehnike rešavanja problema</a:t>
              </a:r>
              <a:endParaRPr lang="sr-Latn-RS" sz="2400" b="1" kern="1200" dirty="0">
                <a:latin typeface="Candara" pitchFamily="34" charset="0"/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 rot="19457599">
              <a:off x="5516379" y="2737185"/>
              <a:ext cx="1025355" cy="45527"/>
            </a:xfrm>
            <a:custGeom>
              <a:avLst/>
              <a:gdLst>
                <a:gd name="connsiteX0" fmla="*/ 0 w 1025355"/>
                <a:gd name="connsiteY0" fmla="*/ 22763 h 45527"/>
                <a:gd name="connsiteX1" fmla="*/ 1025355 w 1025355"/>
                <a:gd name="connsiteY1" fmla="*/ 22763 h 45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25355" h="45527">
                  <a:moveTo>
                    <a:pt x="0" y="22763"/>
                  </a:moveTo>
                  <a:lnTo>
                    <a:pt x="1025355" y="22763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9744" tIns="-2871" rIns="499743" bIns="-287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sr-Latn-RS" sz="2400" kern="1200">
                <a:latin typeface="Candara" pitchFamily="34" charset="0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>
              <a:off x="6445359" y="1772816"/>
              <a:ext cx="2081510" cy="1208293"/>
            </a:xfrm>
            <a:custGeom>
              <a:avLst/>
              <a:gdLst>
                <a:gd name="connsiteX0" fmla="*/ 0 w 2081510"/>
                <a:gd name="connsiteY0" fmla="*/ 104076 h 1040755"/>
                <a:gd name="connsiteX1" fmla="*/ 104076 w 2081510"/>
                <a:gd name="connsiteY1" fmla="*/ 0 h 1040755"/>
                <a:gd name="connsiteX2" fmla="*/ 1977435 w 2081510"/>
                <a:gd name="connsiteY2" fmla="*/ 0 h 1040755"/>
                <a:gd name="connsiteX3" fmla="*/ 2081511 w 2081510"/>
                <a:gd name="connsiteY3" fmla="*/ 104076 h 1040755"/>
                <a:gd name="connsiteX4" fmla="*/ 2081510 w 2081510"/>
                <a:gd name="connsiteY4" fmla="*/ 936680 h 1040755"/>
                <a:gd name="connsiteX5" fmla="*/ 1977434 w 2081510"/>
                <a:gd name="connsiteY5" fmla="*/ 1040756 h 1040755"/>
                <a:gd name="connsiteX6" fmla="*/ 104076 w 2081510"/>
                <a:gd name="connsiteY6" fmla="*/ 1040755 h 1040755"/>
                <a:gd name="connsiteX7" fmla="*/ 0 w 2081510"/>
                <a:gd name="connsiteY7" fmla="*/ 936679 h 1040755"/>
                <a:gd name="connsiteX8" fmla="*/ 0 w 2081510"/>
                <a:gd name="connsiteY8" fmla="*/ 104076 h 1040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81510" h="1040755">
                  <a:moveTo>
                    <a:pt x="0" y="104076"/>
                  </a:moveTo>
                  <a:cubicBezTo>
                    <a:pt x="0" y="46596"/>
                    <a:pt x="46596" y="0"/>
                    <a:pt x="104076" y="0"/>
                  </a:cubicBezTo>
                  <a:lnTo>
                    <a:pt x="1977435" y="0"/>
                  </a:lnTo>
                  <a:cubicBezTo>
                    <a:pt x="2034915" y="0"/>
                    <a:pt x="2081511" y="46596"/>
                    <a:pt x="2081511" y="104076"/>
                  </a:cubicBezTo>
                  <a:cubicBezTo>
                    <a:pt x="2081511" y="381611"/>
                    <a:pt x="2081510" y="659145"/>
                    <a:pt x="2081510" y="936680"/>
                  </a:cubicBezTo>
                  <a:cubicBezTo>
                    <a:pt x="2081510" y="994160"/>
                    <a:pt x="2034914" y="1040756"/>
                    <a:pt x="1977434" y="1040756"/>
                  </a:cubicBezTo>
                  <a:lnTo>
                    <a:pt x="104076" y="1040755"/>
                  </a:lnTo>
                  <a:cubicBezTo>
                    <a:pt x="46596" y="1040755"/>
                    <a:pt x="0" y="994159"/>
                    <a:pt x="0" y="936679"/>
                  </a:cubicBezTo>
                  <a:lnTo>
                    <a:pt x="0" y="104076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1758" tIns="71758" rIns="71758" bIns="71758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r-Latn-RS" sz="2000" b="1" kern="1200" dirty="0" smtClean="0">
                  <a:latin typeface="Candara" pitchFamily="34" charset="0"/>
                </a:rPr>
                <a:t>Razvijanje alternativnih interesovanja i  aktivnosti</a:t>
              </a:r>
              <a:endParaRPr lang="sr-Latn-RS" sz="2000" b="1" kern="1200" dirty="0">
                <a:latin typeface="Candara" pitchFamily="34" charset="0"/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 rot="2142401">
              <a:off x="5516379" y="3335619"/>
              <a:ext cx="1025355" cy="45527"/>
            </a:xfrm>
            <a:custGeom>
              <a:avLst/>
              <a:gdLst>
                <a:gd name="connsiteX0" fmla="*/ 0 w 1025355"/>
                <a:gd name="connsiteY0" fmla="*/ 22763 h 45527"/>
                <a:gd name="connsiteX1" fmla="*/ 1025355 w 1025355"/>
                <a:gd name="connsiteY1" fmla="*/ 22763 h 45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25355" h="45527">
                  <a:moveTo>
                    <a:pt x="0" y="22763"/>
                  </a:moveTo>
                  <a:lnTo>
                    <a:pt x="1025355" y="22763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9744" tIns="-2871" rIns="499743" bIns="-287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sr-Latn-RS" sz="2400" kern="1200">
                <a:latin typeface="Candara" pitchFamily="34" charset="0"/>
              </a:endParaRPr>
            </a:p>
          </p:txBody>
        </p:sp>
        <p:sp>
          <p:nvSpPr>
            <p:cNvPr id="12" name="Freeform 11"/>
            <p:cNvSpPr/>
            <p:nvPr/>
          </p:nvSpPr>
          <p:spPr>
            <a:xfrm>
              <a:off x="6445360" y="3036970"/>
              <a:ext cx="2116107" cy="1196868"/>
            </a:xfrm>
            <a:custGeom>
              <a:avLst/>
              <a:gdLst>
                <a:gd name="connsiteX0" fmla="*/ 0 w 2081510"/>
                <a:gd name="connsiteY0" fmla="*/ 104076 h 1040755"/>
                <a:gd name="connsiteX1" fmla="*/ 104076 w 2081510"/>
                <a:gd name="connsiteY1" fmla="*/ 0 h 1040755"/>
                <a:gd name="connsiteX2" fmla="*/ 1977435 w 2081510"/>
                <a:gd name="connsiteY2" fmla="*/ 0 h 1040755"/>
                <a:gd name="connsiteX3" fmla="*/ 2081511 w 2081510"/>
                <a:gd name="connsiteY3" fmla="*/ 104076 h 1040755"/>
                <a:gd name="connsiteX4" fmla="*/ 2081510 w 2081510"/>
                <a:gd name="connsiteY4" fmla="*/ 936680 h 1040755"/>
                <a:gd name="connsiteX5" fmla="*/ 1977434 w 2081510"/>
                <a:gd name="connsiteY5" fmla="*/ 1040756 h 1040755"/>
                <a:gd name="connsiteX6" fmla="*/ 104076 w 2081510"/>
                <a:gd name="connsiteY6" fmla="*/ 1040755 h 1040755"/>
                <a:gd name="connsiteX7" fmla="*/ 0 w 2081510"/>
                <a:gd name="connsiteY7" fmla="*/ 936679 h 1040755"/>
                <a:gd name="connsiteX8" fmla="*/ 0 w 2081510"/>
                <a:gd name="connsiteY8" fmla="*/ 104076 h 1040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81510" h="1040755">
                  <a:moveTo>
                    <a:pt x="0" y="104076"/>
                  </a:moveTo>
                  <a:cubicBezTo>
                    <a:pt x="0" y="46596"/>
                    <a:pt x="46596" y="0"/>
                    <a:pt x="104076" y="0"/>
                  </a:cubicBezTo>
                  <a:lnTo>
                    <a:pt x="1977435" y="0"/>
                  </a:lnTo>
                  <a:cubicBezTo>
                    <a:pt x="2034915" y="0"/>
                    <a:pt x="2081511" y="46596"/>
                    <a:pt x="2081511" y="104076"/>
                  </a:cubicBezTo>
                  <a:cubicBezTo>
                    <a:pt x="2081511" y="381611"/>
                    <a:pt x="2081510" y="659145"/>
                    <a:pt x="2081510" y="936680"/>
                  </a:cubicBezTo>
                  <a:cubicBezTo>
                    <a:pt x="2081510" y="994160"/>
                    <a:pt x="2034914" y="1040756"/>
                    <a:pt x="1977434" y="1040756"/>
                  </a:cubicBezTo>
                  <a:lnTo>
                    <a:pt x="104076" y="1040755"/>
                  </a:lnTo>
                  <a:cubicBezTo>
                    <a:pt x="46596" y="1040755"/>
                    <a:pt x="0" y="994159"/>
                    <a:pt x="0" y="936679"/>
                  </a:cubicBezTo>
                  <a:lnTo>
                    <a:pt x="0" y="104076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1758" tIns="71758" rIns="71758" bIns="71758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r-Latn-RS" sz="2000" b="1" dirty="0" smtClean="0">
                  <a:latin typeface="Candara" pitchFamily="34" charset="0"/>
                </a:rPr>
                <a:t>Razvijanje rezistentnosti ka objektu zavisnosti</a:t>
              </a:r>
              <a:endParaRPr lang="sr-Latn-RS" sz="2000" b="1" kern="1200" dirty="0">
                <a:latin typeface="Candara" pitchFamily="34" charset="0"/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 rot="2829178">
              <a:off x="2502773" y="4382879"/>
              <a:ext cx="1224339" cy="45527"/>
            </a:xfrm>
            <a:custGeom>
              <a:avLst/>
              <a:gdLst>
                <a:gd name="connsiteX0" fmla="*/ 0 w 1224339"/>
                <a:gd name="connsiteY0" fmla="*/ 22763 h 45527"/>
                <a:gd name="connsiteX1" fmla="*/ 1224339 w 1224339"/>
                <a:gd name="connsiteY1" fmla="*/ 22763 h 45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24339" h="45527">
                  <a:moveTo>
                    <a:pt x="0" y="22763"/>
                  </a:moveTo>
                  <a:lnTo>
                    <a:pt x="1224339" y="22763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94261" tIns="-7845" rIns="594261" bIns="-7845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sr-Latn-RS" sz="2400" kern="1200">
                <a:latin typeface="Candara" pitchFamily="34" charset="0"/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>
              <a:off x="3419872" y="4334090"/>
              <a:ext cx="2192883" cy="1040755"/>
            </a:xfrm>
            <a:custGeom>
              <a:avLst/>
              <a:gdLst>
                <a:gd name="connsiteX0" fmla="*/ 0 w 2081510"/>
                <a:gd name="connsiteY0" fmla="*/ 104076 h 1040755"/>
                <a:gd name="connsiteX1" fmla="*/ 104076 w 2081510"/>
                <a:gd name="connsiteY1" fmla="*/ 0 h 1040755"/>
                <a:gd name="connsiteX2" fmla="*/ 1977435 w 2081510"/>
                <a:gd name="connsiteY2" fmla="*/ 0 h 1040755"/>
                <a:gd name="connsiteX3" fmla="*/ 2081511 w 2081510"/>
                <a:gd name="connsiteY3" fmla="*/ 104076 h 1040755"/>
                <a:gd name="connsiteX4" fmla="*/ 2081510 w 2081510"/>
                <a:gd name="connsiteY4" fmla="*/ 936680 h 1040755"/>
                <a:gd name="connsiteX5" fmla="*/ 1977434 w 2081510"/>
                <a:gd name="connsiteY5" fmla="*/ 1040756 h 1040755"/>
                <a:gd name="connsiteX6" fmla="*/ 104076 w 2081510"/>
                <a:gd name="connsiteY6" fmla="*/ 1040755 h 1040755"/>
                <a:gd name="connsiteX7" fmla="*/ 0 w 2081510"/>
                <a:gd name="connsiteY7" fmla="*/ 936679 h 1040755"/>
                <a:gd name="connsiteX8" fmla="*/ 0 w 2081510"/>
                <a:gd name="connsiteY8" fmla="*/ 104076 h 1040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81510" h="1040755">
                  <a:moveTo>
                    <a:pt x="0" y="104076"/>
                  </a:moveTo>
                  <a:cubicBezTo>
                    <a:pt x="0" y="46596"/>
                    <a:pt x="46596" y="0"/>
                    <a:pt x="104076" y="0"/>
                  </a:cubicBezTo>
                  <a:lnTo>
                    <a:pt x="1977435" y="0"/>
                  </a:lnTo>
                  <a:cubicBezTo>
                    <a:pt x="2034915" y="0"/>
                    <a:pt x="2081511" y="46596"/>
                    <a:pt x="2081511" y="104076"/>
                  </a:cubicBezTo>
                  <a:cubicBezTo>
                    <a:pt x="2081511" y="381611"/>
                    <a:pt x="2081510" y="659145"/>
                    <a:pt x="2081510" y="936680"/>
                  </a:cubicBezTo>
                  <a:cubicBezTo>
                    <a:pt x="2081510" y="994160"/>
                    <a:pt x="2034914" y="1040756"/>
                    <a:pt x="1977434" y="1040756"/>
                  </a:cubicBezTo>
                  <a:lnTo>
                    <a:pt x="104076" y="1040755"/>
                  </a:lnTo>
                  <a:cubicBezTo>
                    <a:pt x="46596" y="1040755"/>
                    <a:pt x="0" y="994159"/>
                    <a:pt x="0" y="936679"/>
                  </a:cubicBezTo>
                  <a:lnTo>
                    <a:pt x="0" y="104076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1758" tIns="71758" rIns="71758" bIns="71758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r-Latn-RS" sz="2400" b="1" kern="1200" dirty="0" smtClean="0">
                  <a:latin typeface="Candara" pitchFamily="34" charset="0"/>
                </a:rPr>
                <a:t>Interpersonalni odnosti</a:t>
              </a:r>
              <a:endParaRPr lang="sr-Latn-RS" sz="2400" b="1" kern="1200" dirty="0">
                <a:latin typeface="Candara" pitchFamily="34" charset="0"/>
              </a:endParaRPr>
            </a:p>
          </p:txBody>
        </p:sp>
        <p:sp>
          <p:nvSpPr>
            <p:cNvPr id="15" name="Freeform 14"/>
            <p:cNvSpPr/>
            <p:nvPr/>
          </p:nvSpPr>
          <p:spPr>
            <a:xfrm>
              <a:off x="5612755" y="4831704"/>
              <a:ext cx="832604" cy="45527"/>
            </a:xfrm>
            <a:custGeom>
              <a:avLst/>
              <a:gdLst>
                <a:gd name="connsiteX0" fmla="*/ 0 w 832604"/>
                <a:gd name="connsiteY0" fmla="*/ 22763 h 45527"/>
                <a:gd name="connsiteX1" fmla="*/ 832604 w 832604"/>
                <a:gd name="connsiteY1" fmla="*/ 22763 h 45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32604" h="45527">
                  <a:moveTo>
                    <a:pt x="0" y="22763"/>
                  </a:moveTo>
                  <a:lnTo>
                    <a:pt x="832604" y="22763"/>
                  </a:lnTo>
                </a:path>
              </a:pathLst>
            </a:custGeom>
            <a:no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8187" tIns="1949" rIns="408187" bIns="1948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sr-Latn-RS" sz="2400" kern="1200">
                <a:latin typeface="Candara" pitchFamily="34" charset="0"/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6445359" y="4334090"/>
              <a:ext cx="2081510" cy="1040755"/>
            </a:xfrm>
            <a:custGeom>
              <a:avLst/>
              <a:gdLst>
                <a:gd name="connsiteX0" fmla="*/ 0 w 2081510"/>
                <a:gd name="connsiteY0" fmla="*/ 104076 h 1040755"/>
                <a:gd name="connsiteX1" fmla="*/ 104076 w 2081510"/>
                <a:gd name="connsiteY1" fmla="*/ 0 h 1040755"/>
                <a:gd name="connsiteX2" fmla="*/ 1977435 w 2081510"/>
                <a:gd name="connsiteY2" fmla="*/ 0 h 1040755"/>
                <a:gd name="connsiteX3" fmla="*/ 2081511 w 2081510"/>
                <a:gd name="connsiteY3" fmla="*/ 104076 h 1040755"/>
                <a:gd name="connsiteX4" fmla="*/ 2081510 w 2081510"/>
                <a:gd name="connsiteY4" fmla="*/ 936680 h 1040755"/>
                <a:gd name="connsiteX5" fmla="*/ 1977434 w 2081510"/>
                <a:gd name="connsiteY5" fmla="*/ 1040756 h 1040755"/>
                <a:gd name="connsiteX6" fmla="*/ 104076 w 2081510"/>
                <a:gd name="connsiteY6" fmla="*/ 1040755 h 1040755"/>
                <a:gd name="connsiteX7" fmla="*/ 0 w 2081510"/>
                <a:gd name="connsiteY7" fmla="*/ 936679 h 1040755"/>
                <a:gd name="connsiteX8" fmla="*/ 0 w 2081510"/>
                <a:gd name="connsiteY8" fmla="*/ 104076 h 1040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81510" h="1040755">
                  <a:moveTo>
                    <a:pt x="0" y="104076"/>
                  </a:moveTo>
                  <a:cubicBezTo>
                    <a:pt x="0" y="46596"/>
                    <a:pt x="46596" y="0"/>
                    <a:pt x="104076" y="0"/>
                  </a:cubicBezTo>
                  <a:lnTo>
                    <a:pt x="1977435" y="0"/>
                  </a:lnTo>
                  <a:cubicBezTo>
                    <a:pt x="2034915" y="0"/>
                    <a:pt x="2081511" y="46596"/>
                    <a:pt x="2081511" y="104076"/>
                  </a:cubicBezTo>
                  <a:cubicBezTo>
                    <a:pt x="2081511" y="381611"/>
                    <a:pt x="2081510" y="659145"/>
                    <a:pt x="2081510" y="936680"/>
                  </a:cubicBezTo>
                  <a:cubicBezTo>
                    <a:pt x="2081510" y="994160"/>
                    <a:pt x="2034914" y="1040756"/>
                    <a:pt x="1977434" y="1040756"/>
                  </a:cubicBezTo>
                  <a:lnTo>
                    <a:pt x="104076" y="1040755"/>
                  </a:lnTo>
                  <a:cubicBezTo>
                    <a:pt x="46596" y="1040755"/>
                    <a:pt x="0" y="994159"/>
                    <a:pt x="0" y="936679"/>
                  </a:cubicBezTo>
                  <a:lnTo>
                    <a:pt x="0" y="104076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1758" tIns="71758" rIns="71758" bIns="71758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r-Latn-RS" sz="2400" b="1" kern="1200" dirty="0" smtClean="0">
                  <a:latin typeface="Candara" pitchFamily="34" charset="0"/>
                </a:rPr>
                <a:t>Jačanje motivacije</a:t>
              </a:r>
              <a:endParaRPr lang="sr-Latn-RS" sz="2400" b="1" kern="1200" dirty="0">
                <a:latin typeface="Candar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586566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58888" y="981075"/>
            <a:ext cx="7885112" cy="1304925"/>
          </a:xfrm>
          <a:ln>
            <a:miter lim="800000"/>
            <a:headEnd/>
            <a:tailEnd/>
          </a:ln>
          <a:extLst/>
        </p:spPr>
        <p:txBody>
          <a:bodyPr rIns="45720" rtlCol="0" anchor="b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4000" b="1" kern="1200" dirty="0">
                <a:solidFill>
                  <a:srgbClr val="FFFF00"/>
                </a:solidFill>
                <a:latin typeface="Candara" pitchFamily="34" charset="0"/>
              </a:rPr>
              <a:t>Zavisnosti od </a:t>
            </a:r>
            <a:r>
              <a:rPr lang="sr-Latn-CS" sz="4000" b="1" kern="1200" dirty="0" smtClean="0">
                <a:solidFill>
                  <a:srgbClr val="FFFF00"/>
                </a:solidFill>
                <a:latin typeface="Candara" pitchFamily="34" charset="0"/>
              </a:rPr>
              <a:t>psihoaktivnih supstanci</a:t>
            </a:r>
            <a:endParaRPr lang="en-GB" sz="4000" b="1" kern="1200" dirty="0">
              <a:solidFill>
                <a:srgbClr val="FFFF00"/>
              </a:solidFill>
              <a:latin typeface="Candara" pitchFamily="34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87623" y="2852936"/>
            <a:ext cx="6994655" cy="3362325"/>
          </a:xfrm>
        </p:spPr>
        <p:txBody>
          <a:bodyPr lIns="54864" tIns="91440"/>
          <a:lstStyle/>
          <a:p>
            <a:pPr marL="576262" indent="-457200">
              <a:lnSpc>
                <a:spcPct val="80000"/>
              </a:lnSpc>
              <a:buClr>
                <a:schemeClr val="tx1"/>
              </a:buClr>
            </a:pPr>
            <a:r>
              <a:rPr lang="sr-Latn-CS" altLang="en-US" sz="3000" b="1" dirty="0" smtClean="0">
                <a:latin typeface="Candara" pitchFamily="34" charset="0"/>
              </a:rPr>
              <a:t>Bolest</a:t>
            </a:r>
            <a:r>
              <a:rPr lang="sr-Latn-CS" altLang="en-US" sz="4000" dirty="0" smtClean="0">
                <a:latin typeface="Candara" pitchFamily="34" charset="0"/>
              </a:rPr>
              <a:t> </a:t>
            </a:r>
            <a:r>
              <a:rPr lang="sr-Latn-CS" altLang="en-US" sz="2000" b="1" dirty="0" smtClean="0">
                <a:latin typeface="Candara" pitchFamily="34" charset="0"/>
              </a:rPr>
              <a:t>– Svetska zdravstvena organizacija od sredine XX veka ih svrstava u klasifikacije medicinskih poremećaja</a:t>
            </a:r>
          </a:p>
          <a:p>
            <a:pPr marL="576262" indent="-457200">
              <a:lnSpc>
                <a:spcPct val="80000"/>
              </a:lnSpc>
              <a:buClr>
                <a:schemeClr val="tx1"/>
              </a:buClr>
            </a:pPr>
            <a:endParaRPr lang="sr-Latn-CS" altLang="en-US" sz="2000" b="1" dirty="0" smtClean="0">
              <a:latin typeface="Candara" pitchFamily="34" charset="0"/>
            </a:endParaRPr>
          </a:p>
          <a:p>
            <a:pPr marL="576262" indent="-457200">
              <a:lnSpc>
                <a:spcPct val="80000"/>
              </a:lnSpc>
              <a:buClr>
                <a:schemeClr val="tx1"/>
              </a:buClr>
            </a:pPr>
            <a:r>
              <a:rPr lang="sr-Latn-CS" altLang="en-US" sz="3000" b="1" dirty="0" smtClean="0">
                <a:latin typeface="Candara" pitchFamily="34" charset="0"/>
              </a:rPr>
              <a:t>Socio-medicinski problem</a:t>
            </a:r>
          </a:p>
          <a:p>
            <a:pPr marL="438150" indent="-319088" eaLnBrk="1" hangingPunct="1">
              <a:lnSpc>
                <a:spcPct val="80000"/>
              </a:lnSpc>
              <a:buFont typeface="Wingdings" pitchFamily="2" charset="2"/>
              <a:buNone/>
            </a:pPr>
            <a:endParaRPr lang="sr-Latn-CS" altLang="en-US" sz="3000" dirty="0" smtClean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4943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 smtClean="0"/>
              <a:t>Dokaz oporavka kod apstinencije</a:t>
            </a:r>
            <a:endParaRPr lang="sr-Latn-R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844824"/>
            <a:ext cx="7056784" cy="3960439"/>
          </a:xfrm>
        </p:spPr>
      </p:pic>
    </p:spTree>
    <p:extLst>
      <p:ext uri="{BB962C8B-B14F-4D97-AF65-F5344CB8AC3E}">
        <p14:creationId xmlns:p14="http://schemas.microsoft.com/office/powerpoint/2010/main" val="1442399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298450"/>
            <a:ext cx="7258000" cy="1252538"/>
          </a:xfrm>
          <a:ln>
            <a:miter lim="800000"/>
            <a:headEnd/>
            <a:tailEnd/>
          </a:ln>
          <a:extLst/>
        </p:spPr>
        <p:txBody>
          <a:bodyPr rIns="45720" rtlCol="0">
            <a:normAutofit fontScale="9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Latn-CS" sz="3600" b="1" dirty="0" smtClean="0">
                <a:latin typeface="Candara" pitchFamily="34" charset="0"/>
              </a:rPr>
              <a:t>Recidiva ima i kod drugih bolesti</a:t>
            </a:r>
            <a:br>
              <a:rPr lang="sr-Latn-CS" sz="3600" b="1" dirty="0" smtClean="0">
                <a:latin typeface="Candara" pitchFamily="34" charset="0"/>
              </a:rPr>
            </a:br>
            <a:r>
              <a:rPr lang="sr-Latn-CS" sz="3600" b="1" kern="1200" dirty="0" smtClean="0">
                <a:latin typeface="Candara" pitchFamily="34" charset="0"/>
              </a:rPr>
              <a:t> </a:t>
            </a:r>
            <a:endParaRPr lang="en-US" sz="3600" b="1" kern="1200" dirty="0">
              <a:latin typeface="Candara" pitchFamily="34" charset="0"/>
            </a:endParaRPr>
          </a:p>
        </p:txBody>
      </p:sp>
      <p:pic>
        <p:nvPicPr>
          <p:cNvPr id="7373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550989"/>
            <a:ext cx="8353425" cy="4470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05318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457200"/>
            <a:ext cx="6508576" cy="1315616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sr-Latn-CS" sz="3600" b="1" dirty="0" smtClean="0"/>
              <a:t>ZAKLJUČAK</a:t>
            </a:r>
            <a:br>
              <a:rPr lang="sr-Latn-CS" sz="3600" b="1" dirty="0" smtClean="0"/>
            </a:br>
            <a:endParaRPr lang="en-US" sz="3600" b="1" dirty="0" smtClean="0"/>
          </a:p>
        </p:txBody>
      </p:sp>
      <p:sp>
        <p:nvSpPr>
          <p:cNvPr id="52227" name="Content Placeholder 2"/>
          <p:cNvSpPr>
            <a:spLocks noGrp="1"/>
          </p:cNvSpPr>
          <p:nvPr>
            <p:ph sz="quarter" idx="13"/>
          </p:nvPr>
        </p:nvSpPr>
        <p:spPr>
          <a:xfrm>
            <a:off x="683568" y="1844824"/>
            <a:ext cx="7632848" cy="399635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sr-Latn-CS" sz="2400" b="1" dirty="0">
                <a:solidFill>
                  <a:srgbClr val="FFFF00"/>
                </a:solidFill>
              </a:rPr>
              <a:t>Adikcije su bolesti mozga koje se mogu lečiti </a:t>
            </a:r>
          </a:p>
          <a:p>
            <a:pPr marL="342900" indent="-342900" algn="just" eaLnBrk="1" hangingPunct="1">
              <a:buFont typeface="Arial" pitchFamily="34" charset="0"/>
              <a:buChar char="•"/>
            </a:pPr>
            <a:r>
              <a:rPr lang="sr-Latn-CS" sz="2400" b="1" dirty="0" smtClean="0"/>
              <a:t>Tumačenja zavisnosti sa stanovišta farmakoloških svojstava supstanci su preuska</a:t>
            </a:r>
          </a:p>
          <a:p>
            <a:pPr marL="342900" indent="-342900" algn="just" eaLnBrk="1" hangingPunct="1">
              <a:buFont typeface="Arial" pitchFamily="34" charset="0"/>
              <a:buChar char="•"/>
            </a:pPr>
            <a:r>
              <a:rPr lang="sr-Latn-CS" sz="2400" b="1" dirty="0" smtClean="0">
                <a:solidFill>
                  <a:srgbClr val="FFFF00"/>
                </a:solidFill>
              </a:rPr>
              <a:t>Integrativni, multimodalni programi lečenja su najefikasniji što dodatno potvrđuje složenu etiologiju adikcija </a:t>
            </a:r>
          </a:p>
          <a:p>
            <a:pPr marL="342900" indent="-342900" algn="just" eaLnBrk="1" hangingPunct="1">
              <a:buFont typeface="Arial" pitchFamily="34" charset="0"/>
              <a:buChar char="•"/>
            </a:pPr>
            <a:r>
              <a:rPr lang="sr-Latn-CS" sz="2400" b="1" dirty="0" smtClean="0"/>
              <a:t>Najefikasnije je koristiti sve nivoe zdravstvene zaštite i sve resurse uz neophodnu koordinaciju i superviziju referentnih centara koji su garant profesionalnog i kvalitetnog rada</a:t>
            </a:r>
            <a:endParaRPr lang="en-GB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33796362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7924800" cy="1143000"/>
          </a:xfrm>
        </p:spPr>
        <p:txBody>
          <a:bodyPr/>
          <a:lstStyle/>
          <a:p>
            <a:pPr algn="ctr"/>
            <a:r>
              <a:rPr lang="sr-Latn-RS" sz="3600" b="1" dirty="0" smtClean="0">
                <a:solidFill>
                  <a:srgbClr val="FFFF00"/>
                </a:solidFill>
                <a:latin typeface="Candara" pitchFamily="34" charset="0"/>
              </a:rPr>
              <a:t>Specijalna bolnica za bolesti zavisnosti</a:t>
            </a:r>
            <a:endParaRPr lang="sr-Latn-RS" sz="3600" b="1" dirty="0">
              <a:solidFill>
                <a:srgbClr val="FFFF00"/>
              </a:solidFill>
              <a:latin typeface="Candar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55576" y="1833035"/>
            <a:ext cx="7520940" cy="3579849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endParaRPr lang="sr-Latn-RS" dirty="0" smtClean="0"/>
          </a:p>
          <a:p>
            <a:endParaRPr lang="sr-Latn-RS" dirty="0"/>
          </a:p>
          <a:p>
            <a:r>
              <a:rPr lang="sr-Latn-RS" sz="2800" b="1" dirty="0" smtClean="0">
                <a:latin typeface="Candara" pitchFamily="34" charset="0"/>
              </a:rPr>
              <a:t>Teodora Drajzera 44, Beograd</a:t>
            </a:r>
          </a:p>
          <a:p>
            <a:r>
              <a:rPr lang="sr-Latn-RS" sz="2800" b="1" dirty="0" smtClean="0">
                <a:latin typeface="Candara" pitchFamily="34" charset="0"/>
              </a:rPr>
              <a:t>Tel/fax: +381 11 3671 431</a:t>
            </a:r>
          </a:p>
          <a:p>
            <a:r>
              <a:rPr lang="sr-Latn-RS" sz="2800" b="1" dirty="0" smtClean="0">
                <a:latin typeface="Candara" pitchFamily="34" charset="0"/>
              </a:rPr>
              <a:t>E mail: </a:t>
            </a:r>
            <a:r>
              <a:rPr lang="sr-Latn-RS" sz="2800" b="1" dirty="0" smtClean="0">
                <a:solidFill>
                  <a:srgbClr val="92D050"/>
                </a:solidFill>
                <a:latin typeface="Candara" pitchFamily="34" charset="0"/>
              </a:rPr>
              <a:t>zavodzbz@eunet.rs</a:t>
            </a:r>
          </a:p>
          <a:p>
            <a:r>
              <a:rPr lang="sr-Latn-RS" sz="2800" b="1" dirty="0" smtClean="0">
                <a:latin typeface="Candara" pitchFamily="34" charset="0"/>
              </a:rPr>
              <a:t>www.drajzerova.org.rs</a:t>
            </a:r>
          </a:p>
          <a:p>
            <a:r>
              <a:rPr lang="sr-Latn-RS" sz="2800" b="1" dirty="0" smtClean="0">
                <a:latin typeface="Candara" pitchFamily="34" charset="0"/>
              </a:rPr>
              <a:t>Facebook: </a:t>
            </a:r>
            <a:r>
              <a:rPr lang="sr-Latn-RS" sz="2800" b="1" dirty="0" smtClean="0">
                <a:solidFill>
                  <a:srgbClr val="92D050"/>
                </a:solidFill>
                <a:latin typeface="Candara" pitchFamily="34" charset="0"/>
              </a:rPr>
              <a:t>drajzerova44@gmail.com</a:t>
            </a:r>
          </a:p>
          <a:p>
            <a:endParaRPr lang="sr-Latn-RS" dirty="0"/>
          </a:p>
          <a:p>
            <a:endParaRPr lang="sr-Latn-R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1381" y="2348880"/>
            <a:ext cx="2586337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3521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sr-Latn-CS" altLang="en-US" b="1" dirty="0" smtClean="0"/>
              <a:t>   Početak XX veka</a:t>
            </a:r>
            <a:endParaRPr lang="en-US" altLang="en-US" b="1" dirty="0" smtClean="0"/>
          </a:p>
        </p:txBody>
      </p:sp>
      <p:pic>
        <p:nvPicPr>
          <p:cNvPr id="7171" name="Picture 2" descr="C:\Users\User\Documents\Mira files\Prevencija\Desktop\imagesCA03VMKG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988840"/>
            <a:ext cx="5832648" cy="396043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036346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922114"/>
          </a:xfrm>
        </p:spPr>
        <p:txBody>
          <a:bodyPr>
            <a:normAutofit/>
          </a:bodyPr>
          <a:lstStyle/>
          <a:p>
            <a:pPr algn="ctr" eaLnBrk="1" hangingPunct="1"/>
            <a:r>
              <a:rPr lang="sr-Latn-RS" altLang="en-US" b="1" dirty="0" smtClean="0"/>
              <a:t>Strukturne i funkcionalne veze</a:t>
            </a:r>
            <a:endParaRPr lang="en-US" altLang="en-US" b="1" dirty="0" smtClean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556792"/>
            <a:ext cx="6264696" cy="4464496"/>
          </a:xfrm>
        </p:spPr>
      </p:pic>
    </p:spTree>
    <p:extLst>
      <p:ext uri="{BB962C8B-B14F-4D97-AF65-F5344CB8AC3E}">
        <p14:creationId xmlns:p14="http://schemas.microsoft.com/office/powerpoint/2010/main" val="2048341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607747" cy="1224136"/>
          </a:xfrm>
        </p:spPr>
        <p:txBody>
          <a:bodyPr>
            <a:normAutofit/>
          </a:bodyPr>
          <a:lstStyle/>
          <a:p>
            <a:pPr algn="ctr" eaLnBrk="1" hangingPunct="1"/>
            <a:r>
              <a:rPr lang="sr-Latn-CS" altLang="en-US" b="1" dirty="0" smtClean="0"/>
              <a:t>Funkcionalna povezanost neuronalnih mreža</a:t>
            </a:r>
            <a:endParaRPr lang="en-US" altLang="en-US" b="1" dirty="0" smtClean="0"/>
          </a:p>
        </p:txBody>
      </p:sp>
      <p:pic>
        <p:nvPicPr>
          <p:cNvPr id="20484" name="Picture 4" descr="C:\Users\User\Documents\Mira files\Prevencija\Desktop\brain-synapse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420888"/>
            <a:ext cx="3816424" cy="3087786"/>
          </a:xfrm>
          <a:solidFill>
            <a:srgbClr val="808080">
              <a:alpha val="72940"/>
            </a:srgbClr>
          </a:solidFill>
        </p:spPr>
      </p:pic>
      <p:sp>
        <p:nvSpPr>
          <p:cNvPr id="20483" name="AutoShape 2" descr="data:image/jpeg;base64,/9j/4AAQSkZJRgABAQAAAQABAAD/2wBDAAkGBwgHBgkIBwgKCgkLDRYPDQwMDRsUFRAWIB0iIiAdHx8kKDQsJCYxJx8fLT0tMTU3Ojo6Iys/RD84QzQ5Ojf/2wBDAQoKCg0MDRoPDxo3JR8lNzc3Nzc3Nzc3Nzc3Nzc3Nzc3Nzc3Nzc3Nzc3Nzc3Nzc3Nzc3Nzc3Nzc3Nzc3Nzc3Nzf/wAARCACfAKMDASIAAhEBAxEB/8QAGwAAAgIDAQAAAAAAAAAAAAAAAAQDBQIGBwH/xAA7EAABAwMDAgQEAwUIAwEAAAABAgMEAAUREiExBkETIlFhFDJxgSNCkQcVM1KhFkNigpKxweFTotHw/8QAGgEBAAMBAQEAAAAAAAAAAAAAAAMEBQIBBv/EACQRAAMAAgICAgMAAwAAAAAAAAABAgMRBCESMUFRBRMyYZHB/9oADAMBAAIRAxEAPwDuNFFFAFB2rFSwgFSiAByTWo9W9Xqt9vvAtLaVz7WG1vofQrCGl/3oH50pGScehGaA2/UByagXOiImtQlSGxKdQpbbJV5lJGMkD0GRXJ+o5r126est0k/FXKMzODMgS0GGxPbeGErCAf4YUpIBIzgE75yWnekb1Ck9GMInzG3mTKZkSoQ8T4dtadSU6lpPlBSE6lDf60BvD/WFiYgszVzSph99bDRbaWsrcRnUkADO2k/pTULqGzzmIT0S4x3W5ylJjFK/4qkgkge4wcj2rnEDo+/oVDghcthuL1BKkInpLfiBlbZ0uYORkqJHH2qG3QbvZI9oflWeUh61QLhIe0JLgeklQCVZ38y8lWPc7YFAddZfZfRrYdQ4nJGpCgRkc8VnmuIWJqT0zdovTcmY+zHjrbvcx/WUZaSx5wTyQXc5Brcf2edT3vqB11yb8H4KlLcVHUlTUmIgqV4QUCMLCgMgjH3oDf6KKKAKDXma8KgOaA13+3HT6bm7b3Jqm3mnvh1qcZWloObeXxCNOdxtmr9ySw04ht15tC1/KlSgCr6DvXK3un+oplovXTptASm63RyQ5cXX2y22ypYIwkEqKtI22x70jfI9vbf6tF8t8iXfnVhm1amFqUUaAGiyrGBhWSSODzQHZs17XH5nXF7t0z4VqYyty0xGWX47kcr/AHnKIBWhtSd0qSM+vO4NdKj9RWt66i0CawLmGg4uJrBWjIzgj1weKAtqKKKAKKKKAKWuE2Nbojsya+hiOynU44s4CRTB4rnF+vlt6puM7px9TjYZltMRFR8mQJIBWXdH/iRtudiQfagE+ruo4fUcJ6E88P7OXBIiichC0OW+Xynx0kg6FZHOPfml+nulbvNet89M9yOqApyFOiTkKdStsgBaW3CQVtqGFDOcE7HYir7oO3rk2y+M9QMsXEzJKvGnoWhbM9IGgaUj5dISEkY5HJraHClLaGm0BDTaQlKE7BIHFdTLpnNVoobR03Z7A3oiNvzFpbDSVzHlOBKAchKUnYAYHAHAp+ROlLO7pSPRO1ZuUo8avYsUoq5MlMgdfeP985/qNQ/HS2f4cl0f5if96ycpV2rk45ftFaqpfJnOnMXKK9FvMJuWy+0WXFJ/DcKD21Dfner3pFMZiIphi5yZgCsoTK0lxpGNkZABUB6nPPNao9waXQ4608hcdS0u58hQcHPaucnBx2tz0xHLuH32jqmQBzSUmelvZsaz9cCq+HPkSIyG5WlL4Hm0n5qxd2rEybl6NrFCteTMJM6S5n8QpHonaq15a1HKlqP1NNO0o5UDbL0Sl6Qst1xHyOLT9FEVIzfJ8Yg+N4oH5XRnH35qB6lHa48mvRYWOK6aLRqRGk2p222d5uxy33S54waDg1KVlZTk7KO+CeDWsWdlro3qmd8Yh+V8I0I9qBaCZFxdeIW6oHP4hB0hS9gO+Knd75p+Fcm5cRy1XV5xDDzamm5bZAdjahglKiDjnntUkZfhlbPwWl5Y/wDRZdIdZuSovidUybdBelzFt29pL2C8gHAxndQzsFcHb1FbuK4w9ZYtl6kajt2dE6ZESP3TbkOFwKQnZMmS6RhIG+lJ2Tvj1roXR3UbNzS5bZF0hzrxDQFTDCQQ0kqJwlJJOcYwd/0qczTZqKBuKKA1/re6TrT0+9ItjDjskqSgKQyXfBBPmcKRudIycdzgVzO2syeuH0KZbMxDUhTKepoktESYlrnK2gnJTuU4PPO3NbZ1dNdkdXM2WZ1C/YYRhh+O6wUoVJd1EKTrUCPKNJ08nV7Ux+z1hqSblcHhGmTGX1w0XdppKFTGhpOTjYkHyk+qaA2aLDj22AxBhNpajR0BDaE7AAUrOd8CM69pUvw0FWlIyVYGcAetWLlVF3+N+HBt2nxg4DhWMFI5G/rxU8dIhopDcLo40VfDNNrSzqUhba/nCikgb8bZHsRSbl1uCSvXB1pS4tB0JUDgEpCsZ3BOD22JPamC1fzGUlxxSXw0cKQW9JVp2xtnUVZz2x71BJavqfFbZcBSc+G4soGncjfA3GnCuOdqnlsipIhkT5zS1JWy1p1KAWltZCQNW5G5OcDj1rCFNkSVOIkxVR1JGrBBxgk7Z9dt/wDuvX03fOsKUCop1oCkeQFI1aduc6sZ+9YMC5CQPiQCwc7kp1DbbOO/rjuD2NWsbfkvZBaWiZ3in7LEBSZTg33Df/JpIoLriW08rUEj71spbS00ltAwlAwKk5OTxnxXyccbHut/Qo6dKtadlA5BFOIdDzQWOTyPQ0m93rGE7peUg/mH9RWTmjc7NnDWmMO0o5zzj3pt7mqG524uSVzDLKMNhOlSQUBKTq34PI9eP1qizQl6RO8R3I/Wk3SDwRt71VTYkOR43jzmQVqDytKCkjKVpGxJ25x9KjlxYS3VqRIQy5q1+VOnYhGQfsn/ANq48USzkf0POfrSjvfakf3ewtKG0SW1FKVJwlG5BTvnf3H69qYaZ+HYS1nOnO4GO+a4pJFzFdU/RsUBUa/WZ233QSn1QU+MhmO6UKlNpB/DVgjUM9jtxVB0tcHumUi5Xxdv6bjSHPFeYdQFyHkAeRpttH8NtI2GQVE5JG9SWyabddY0tJ2bWNXuk7H+ma2O0/s8isXd+4OoYSpNwekMvJTqW8w62QW3M9gVKx7AVYw15LTMnn4FjyeS9M31lxDzKHW1BSFpCkqHcHg0UrZrc3abVEtzC3XGozSWkKdVqUQBgZOBRUxQOY9YXibdL3Ms9omRLspC/PDmQWjHjHYYU4tQJ/yhR5ro3TjEqNYYbM9MNMlLf4ghJ0sg/wCEelRT+k+nbi6p2dY7e+4okqW5HSVEnk5xmrKLFYgw2osRpLMdlIQ22gYCUjgD2ogYOcUjITrbWj+YEU85xSbvBqxBDRpj1thQWJEFNzabCo6GnkuJyrIPIwQBnUNsd/elpVviuNuBV0YAUyElGjCUpScjO+dilffG5962CfZYUt5x10OBxZBUpJHbTjYjHKE/19aResMEuFaw6Vk6lK14J8oTgYxgYHbHJ9ammWQ1SKWbCiOtFh66NhKMKBCRq3HJ3wclSTx3A96at8MRg64lxLiH/OClPqSecnbemP3LEax4RdQoEYWF5IxpwMnOw0D+vrWaGUR2EMtAhCE6Rk5NWsMae2iDJXXRNa067kz/AISVf0q+e71R2hQTcUknA0nerh95A7n7CouXS8yTjNKRR7g0qhWl9JH8wqZ55Hor/TSuoFwYO+RVVtNMuxc79lo9SMlCXWltrGUrSUnfGxp57vilHKzma0FC/ZISmktqS4QlOkHVg4322HuahXaoqV+IlKg5gefODtgj9CAauHqUdqPbLETP0VrcVmMctJIIQEZJzsCT/uTUTvJpt3k0o7yajZchJehN7fIrr3Tr5kWOA6o5KmEZP2rkTvO9dX6SQU9NW4HnwUmpeP8A0yl+US/XL/yXFFFFWzECsV8VlXihkUAq5xSblNud6UcqxjIbFHKUeptylXRnYc1bgrUKLBJwBkmshEAGXdz/AC9qfbYDKMkec8n0qJ3iuLzt9ScOOuzy2IQqahCgNO5x2NUEbqu9OqUy9CisFGUOSFsKLbepxGlw7jKUtOJKhkb53GDVt4imnAtBwocU2LtJKM5GeCMDeqmRN9kmHLErTKhzqCWGgpEq1qCElTDnw3luxBOEMfieU4GPzbqBGQN5bdMkXNyQ1NVCdb0vLCYzBbVDKHNKUOHWdRUDkbJ+U7b047eZaeFJGONht9KUk3OXIbUhxwaDyAMZqBvokeeGtJCKZjzCiEq1IH5VcU41KbkJ8hwoDdJ5FVb3JNKlamlamzpUOCKhfZ5x+beF99ouXqUdrNiSmS1nZKxsoDtWDtRs+nw3OSVUvoTd5NKO8mm3eTSbvJqNlyBZaFOLDaBlayEpHudhXZoDAiwmI6eGm0oH2GK5z0ZbDPvKX1pPgRfOo+qvyj/n7V0wVYwTpNmX+Ty+VKF8GVFFFWDLCiiigIJCMgqHIqvc71bGlJUYqBU3z/L61JjvT7I7n5KlyvYjWSXDwOPrXjwKc5GCO1NpRoZQO+N/rVq61OkQa77F3u9Ju8U473pN3ioSOxJ3k0trKF/4TyKZeOM1EiMt45+VPqaNrXZWre+jwJ8VYSnfJr1921MKfalPyEqjuNNOKS1kZWdOQRyAQQo9sGmUIDGjw8ApOd6h8SFHWVptcRKytTilpSQVqKtRKt/Mc77+p9aqNrZYxPGv7FkqszryWUuTStTLb38MY0LX4aVas43VtjOds1HGYtk+M3IiNznm1uhpOhbOdR4yNe333rNuTb44bDFoioDSUpRpyMJTjCeeAQDjjavG703EaS1GhNpbQpK0JLi1BBHGkE7V5uCR1g+iB6PEitOSoq5I8FwMvIeSE4WdyjY7kDBOMjcb1477HI9aTut0XP2U0hseIXFac+ZZ2JP6Cs4jmuKnJ3TkH/8AfSob0/Ro/i+RLusS9e1/0wd71FHivTZSI0ZBU6s4A7D1J9BVnAtMq5rHw6MNk7uq2SP/ALW8WWyx7UyQ1lTq/wCI4rlX/XtXk43T79Gvm5c4p0u2ZWS1tWmCiM1uRutfdau5qxooq0lpaMSqdPb9hRRRXp4FFFFAFFFFARPMNvDDiM1C9HB4ODTdRO16m0ctIrHYqt8KH3pZcT+Zf6CrNfFLOU82V6lCPwzSNwnKvU1g5TDnFLOHfGajbbIaSQs5S7nemF770u5n0NckFCTzKFHYYNJOxQeF/wBKsV7nalnK8IKbK1cQDfWf0raeibdEeZfW+0HFocGCrjGPStfdrbuhUEQX1kfM7gfYUhdk3Du/3LTNlShKQAkAAcAV6OK9oqY2AooooAooooAooooAooooAqJ2pajcSSnah4xVfFU96TcFBv8Ad6iDhWcFI822nVq/LzkDfirhfelnK8IH7NXQ11D4iPEcJR42VbN7ozuPpjvz7Dmlkt9QeE2FuL1+CoLJDfz6Tgjnvj/nHd6RZpC0qAlIySs6sLySrOFnzfOnO3bb6YR/s68HQXbi+tvOcajkDznbPB1LJz229BXhHTRgtF68NvK/MEngoHmyMFXtzkDff71Ayi9Jfjl9QUhKsOFJThadKdztsc5GBzjtnZsWyW294glIVhBb0q1fLvg8/NvSRs8hLQQZSSAnSEkKwPm355GoY+n3rkipohkpvJ8ZSCgHxFKbTqHyYICScbdlfU+2KziiWFOfFElOfLqxzk8Y7Y04zvzUZtEhCwfjCoBYX5tRI8ylHv7/AGp9zmvGVslLWkLO7c10HpyIYdpjtqGFka1fU71qVjt37xuCUrTllshbnv6D710ADFewvkscHFrds9oooqQ0gooooAooooAooooAooooAoNFFAKvoIGoDI70k5WPVV+Y6ctYnPsPSCt5DDTLONS1rOAMkgD6k1Ba7ixeIwcQy/Bkham1RJadCwpPzAD8w35BIrwiuPo9cpZym32nGyQtBHvSa9+K5Ktpr2Luc0sumHKgKVOK0tgqV6JGTXJBS2KuVjEiPTpAZjpyrueyR6mn34TUKIqdepTUCEjGtx1WCMkAfTcgfeqG8dbotyZsS1R5FskWyUnUuY2PAmJx8qnBnRqG6VHAJx7iulJ1j4tW910jo9sgNW+KGWtzypR5UfWnKrunr1C6htEe5210OR305Hqk90n0INWVdmmkktIKKKKHoUUUUAUUUUAUUUUAUUUUAUGiigNQ656YuvUEeRHgXOO3GlseA9FlseI2nckOIIIKVjPfI2FaZcIDvUHXiIdwVHcbt7aIcaLPW5HedT5VOSmVAbrBG2Ow5Fdixmo3WGnSC62lZTnBI3GRg49KA5NZ+tLo9f0swZL0yI7PU0mG/GISiE2NC3w/jfChk7qznGxq7Z62XIYiXZ+wabFOkiPGlFz8Ukq0pWtsgYSVd8k7g4rYI/R1oiPW5UNlTLMCM7GZYCiUeG5uoHOSTtzmqWJ0FKbTbrdKvResNtkB+PDDGlxRScoStzVulJ4AAztnih40mLJ6xU3LvbczprwE2VgPTlF9CiApBWgJGPNnGPbNYv8AUPUyW4UOVDhW9V9jrFvkw1+IqK/o1pS4FDByO4yM5+tbA10o2b51HNmuNvRL0wyytjSQQEJUk5Pvqpe0dEiDNt70+8TbgxbMi3x3ghKWPLpBJSAVkJ2BUTQKUvSOeIuU6bIsEvqSK5KZmNrtkmWy3lLjTnlU26B8rqHEg5GxG/sN16Z6TuLbsR+5ueFLtilwvGBCxcYQHkDgPBGR68H1rcYFshW9DyYUdDKXn1PuBPCnFHKlfUmnMUPRa3wIltjCNAjNR2ASQ20gJTk7k4FM0UUAUUUUAUUUUAUUUUB//9k="/>
          <p:cNvSpPr>
            <a:spLocks noChangeAspect="1" noChangeArrowheads="1"/>
          </p:cNvSpPr>
          <p:nvPr/>
        </p:nvSpPr>
        <p:spPr bwMode="auto">
          <a:xfrm>
            <a:off x="63500" y="-606425"/>
            <a:ext cx="127635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20485" name="Picture 6" descr="C:\Users\User\Documents\Mira files\Prevencija\Desktop\slide02[1]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1772816"/>
            <a:ext cx="5228580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44992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 idx="4294967295"/>
          </p:nvPr>
        </p:nvSpPr>
        <p:spPr>
          <a:xfrm>
            <a:off x="1403648" y="338138"/>
            <a:ext cx="6696744" cy="1074737"/>
          </a:xfrm>
        </p:spPr>
        <p:txBody>
          <a:bodyPr anchor="b">
            <a:normAutofit/>
          </a:bodyPr>
          <a:lstStyle/>
          <a:p>
            <a:pPr algn="ctr"/>
            <a:r>
              <a:rPr lang="sr-Latn-CS" altLang="en-US" b="1" dirty="0" smtClean="0">
                <a:solidFill>
                  <a:srgbClr val="FFFF00"/>
                </a:solidFill>
              </a:rPr>
              <a:t>CENTRI ZA NAGRADU</a:t>
            </a:r>
            <a:endParaRPr lang="en-US" altLang="en-US" b="1" dirty="0" smtClean="0">
              <a:solidFill>
                <a:srgbClr val="FFFF00"/>
              </a:solidFill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4294967295"/>
          </p:nvPr>
        </p:nvSpPr>
        <p:spPr>
          <a:xfrm>
            <a:off x="827584" y="1988840"/>
            <a:ext cx="7597849" cy="4392612"/>
          </a:xfrm>
        </p:spPr>
        <p:txBody>
          <a:bodyPr>
            <a:normAutofit/>
          </a:bodyPr>
          <a:lstStyle/>
          <a:p>
            <a:pPr algn="just"/>
            <a:r>
              <a:rPr lang="sr-Latn-CS" altLang="en-US" sz="2400" dirty="0" smtClean="0"/>
              <a:t>Definisani su delovi mozga koji igraju važnu ulogu u regulaciji prijatnih doživljaja i ponašanja koja do njih dovode: </a:t>
            </a:r>
            <a:r>
              <a:rPr lang="en-US" altLang="en-US" sz="2400" dirty="0" smtClean="0">
                <a:solidFill>
                  <a:srgbClr val="FFFF00"/>
                </a:solidFill>
              </a:rPr>
              <a:t>me</a:t>
            </a:r>
            <a:r>
              <a:rPr lang="sr-Latn-CS" altLang="en-US" sz="2400" dirty="0" smtClean="0">
                <a:solidFill>
                  <a:srgbClr val="FFFF00"/>
                </a:solidFill>
              </a:rPr>
              <a:t>z</a:t>
            </a:r>
            <a:r>
              <a:rPr lang="en-US" altLang="en-US" sz="2400" dirty="0" smtClean="0">
                <a:solidFill>
                  <a:srgbClr val="FFFF00"/>
                </a:solidFill>
              </a:rPr>
              <a:t>o</a:t>
            </a:r>
            <a:r>
              <a:rPr lang="sr-Latn-CS" altLang="en-US" sz="2400" dirty="0" smtClean="0">
                <a:solidFill>
                  <a:srgbClr val="FFFF00"/>
                </a:solidFill>
              </a:rPr>
              <a:t>ko</a:t>
            </a:r>
            <a:r>
              <a:rPr lang="en-US" altLang="en-US" sz="2400" dirty="0" err="1" smtClean="0">
                <a:solidFill>
                  <a:srgbClr val="FFFF00"/>
                </a:solidFill>
              </a:rPr>
              <a:t>rti</a:t>
            </a:r>
            <a:r>
              <a:rPr lang="sr-Latn-CS" altLang="en-US" sz="2400" dirty="0" smtClean="0">
                <a:solidFill>
                  <a:srgbClr val="FFFF00"/>
                </a:solidFill>
              </a:rPr>
              <a:t>k</a:t>
            </a:r>
            <a:r>
              <a:rPr lang="en-US" altLang="en-US" sz="2400" dirty="0" err="1" smtClean="0">
                <a:solidFill>
                  <a:srgbClr val="FFFF00"/>
                </a:solidFill>
              </a:rPr>
              <a:t>olimbi</a:t>
            </a:r>
            <a:r>
              <a:rPr lang="sr-Latn-CS" altLang="en-US" sz="2400" dirty="0" smtClean="0">
                <a:solidFill>
                  <a:srgbClr val="FFFF00"/>
                </a:solidFill>
              </a:rPr>
              <a:t>čki</a:t>
            </a:r>
            <a:r>
              <a:rPr lang="en-US" altLang="en-US" sz="2400" dirty="0" smtClean="0">
                <a:solidFill>
                  <a:srgbClr val="FFFF00"/>
                </a:solidFill>
              </a:rPr>
              <a:t> </a:t>
            </a:r>
            <a:r>
              <a:rPr lang="en-US" altLang="en-US" sz="2400" dirty="0" err="1" smtClean="0">
                <a:solidFill>
                  <a:srgbClr val="FFFF00"/>
                </a:solidFill>
              </a:rPr>
              <a:t>dopamin</a:t>
            </a:r>
            <a:r>
              <a:rPr lang="sr-Latn-CS" altLang="en-US" sz="2400" dirty="0" smtClean="0">
                <a:solidFill>
                  <a:srgbClr val="FFFF00"/>
                </a:solidFill>
              </a:rPr>
              <a:t>ski</a:t>
            </a:r>
            <a:r>
              <a:rPr lang="en-US" altLang="en-US" sz="2400" dirty="0" smtClean="0">
                <a:solidFill>
                  <a:srgbClr val="FFFF00"/>
                </a:solidFill>
              </a:rPr>
              <a:t> s</a:t>
            </a:r>
            <a:r>
              <a:rPr lang="sr-Latn-CS" altLang="en-US" sz="2400" dirty="0" smtClean="0">
                <a:solidFill>
                  <a:srgbClr val="FFFF00"/>
                </a:solidFill>
              </a:rPr>
              <a:t>i</a:t>
            </a:r>
            <a:r>
              <a:rPr lang="en-US" altLang="en-US" sz="2400" dirty="0" smtClean="0">
                <a:solidFill>
                  <a:srgbClr val="FFFF00"/>
                </a:solidFill>
              </a:rPr>
              <a:t>stem</a:t>
            </a:r>
            <a:r>
              <a:rPr lang="sr-Latn-RS" altLang="en-US" sz="2400" dirty="0" smtClean="0"/>
              <a:t>,</a:t>
            </a:r>
            <a:r>
              <a:rPr lang="en-US" altLang="en-US" sz="2400" dirty="0" smtClean="0"/>
              <a:t> </a:t>
            </a:r>
            <a:r>
              <a:rPr lang="sr-Latn-CS" altLang="en-US" sz="2400" dirty="0" smtClean="0"/>
              <a:t>pre svega </a:t>
            </a:r>
            <a:r>
              <a:rPr lang="en-US" altLang="en-US" sz="2400" b="1" i="1" dirty="0" smtClean="0"/>
              <a:t>ventral</a:t>
            </a:r>
            <a:r>
              <a:rPr lang="sr-Latn-CS" altLang="en-US" sz="2400" b="1" i="1" dirty="0" smtClean="0"/>
              <a:t>na</a:t>
            </a:r>
            <a:r>
              <a:rPr lang="en-US" altLang="en-US" sz="2400" b="1" i="1" dirty="0" smtClean="0"/>
              <a:t> tegmental</a:t>
            </a:r>
            <a:r>
              <a:rPr lang="sr-Latn-CS" altLang="en-US" sz="2400" b="1" i="1" dirty="0" smtClean="0"/>
              <a:t>na </a:t>
            </a:r>
            <a:r>
              <a:rPr lang="en-US" altLang="en-US" sz="2400" b="1" i="1" dirty="0" smtClean="0"/>
              <a:t>area</a:t>
            </a:r>
            <a:r>
              <a:rPr lang="sr-Latn-CS" altLang="en-US" sz="2400" b="1" i="1" dirty="0" smtClean="0"/>
              <a:t> (VTA)</a:t>
            </a:r>
            <a:r>
              <a:rPr lang="sr-Latn-CS" altLang="en-US" sz="2400" i="1" dirty="0" smtClean="0"/>
              <a:t> sa projekcijama u </a:t>
            </a:r>
            <a:r>
              <a:rPr lang="en-US" altLang="en-US" sz="2400" b="1" i="1" dirty="0" smtClean="0"/>
              <a:t>nucleus </a:t>
            </a:r>
            <a:r>
              <a:rPr lang="en-US" altLang="en-US" sz="2400" b="1" i="1" dirty="0" err="1" smtClean="0"/>
              <a:t>accumbens</a:t>
            </a:r>
            <a:r>
              <a:rPr lang="en-US" altLang="en-US" sz="2400" i="1" dirty="0" smtClean="0"/>
              <a:t>, </a:t>
            </a:r>
            <a:r>
              <a:rPr lang="en-US" altLang="en-US" sz="2400" b="1" i="1" dirty="0" smtClean="0"/>
              <a:t>am</a:t>
            </a:r>
            <a:r>
              <a:rPr lang="sr-Latn-CS" altLang="en-US" sz="2400" b="1" i="1" dirty="0" smtClean="0"/>
              <a:t>i</a:t>
            </a:r>
            <a:r>
              <a:rPr lang="en-US" altLang="en-US" sz="2400" b="1" i="1" dirty="0" err="1" smtClean="0"/>
              <a:t>gdala</a:t>
            </a:r>
            <a:r>
              <a:rPr lang="sr-Latn-CS" altLang="en-US" sz="2400" b="1" i="1" dirty="0" smtClean="0"/>
              <a:t> i</a:t>
            </a:r>
            <a:r>
              <a:rPr lang="en-US" altLang="en-US" sz="2400" b="1" i="1" dirty="0" smtClean="0"/>
              <a:t> prefrontal</a:t>
            </a:r>
            <a:r>
              <a:rPr lang="sr-Latn-CS" altLang="en-US" sz="2400" b="1" i="1" dirty="0" smtClean="0"/>
              <a:t>ni k</a:t>
            </a:r>
            <a:r>
              <a:rPr lang="en-US" altLang="en-US" sz="2400" b="1" i="1" dirty="0" err="1" smtClean="0"/>
              <a:t>orte</a:t>
            </a:r>
            <a:r>
              <a:rPr lang="sr-Latn-CS" altLang="en-US" sz="2400" b="1" i="1" dirty="0" smtClean="0"/>
              <a:t>ks</a:t>
            </a:r>
          </a:p>
          <a:p>
            <a:pPr algn="just">
              <a:buFont typeface="Wingdings" pitchFamily="2" charset="2"/>
              <a:buNone/>
            </a:pPr>
            <a:endParaRPr lang="sr-Latn-CS" altLang="en-US" sz="2400" b="1" dirty="0" smtClean="0"/>
          </a:p>
          <a:p>
            <a:pPr algn="just"/>
            <a:r>
              <a:rPr lang="sr-Latn-CS" altLang="en-US" sz="2400" dirty="0" smtClean="0"/>
              <a:t>Adikcije se nekad tumače i kao </a:t>
            </a:r>
            <a:r>
              <a:rPr lang="sr-Latn-CS" altLang="en-US" sz="2400" b="1" dirty="0" smtClean="0"/>
              <a:t>“</a:t>
            </a:r>
            <a:r>
              <a:rPr lang="sr-Latn-CS" altLang="en-US" sz="2400" b="1" u="sng" dirty="0" smtClean="0"/>
              <a:t>R</a:t>
            </a:r>
            <a:r>
              <a:rPr lang="en-GB" altLang="en-US" sz="2400" b="1" u="sng" dirty="0" err="1" smtClean="0"/>
              <a:t>eward</a:t>
            </a:r>
            <a:r>
              <a:rPr lang="en-GB" altLang="en-US" sz="2400" b="1" u="sng" dirty="0" smtClean="0"/>
              <a:t> deficiency syndrome</a:t>
            </a:r>
            <a:r>
              <a:rPr lang="sr-Latn-CS" altLang="en-US" sz="2400" b="1" dirty="0" smtClean="0"/>
              <a:t>” </a:t>
            </a:r>
            <a:r>
              <a:rPr lang="sr-Latn-RS" altLang="en-US" sz="2400" b="1" dirty="0" smtClean="0"/>
              <a:t>= deficijentnost sistema nagrade </a:t>
            </a:r>
            <a:r>
              <a:rPr lang="sr-Latn-RS" altLang="en-US" sz="2400" dirty="0" smtClean="0"/>
              <a:t>z</a:t>
            </a:r>
            <a:r>
              <a:rPr lang="sr-Latn-CS" altLang="en-US" sz="2400" dirty="0" smtClean="0"/>
              <a:t>bog poremećaja metabolizma  dopamina</a:t>
            </a:r>
            <a:endParaRPr lang="en-US" altLang="en-US" sz="2800" dirty="0" smtClean="0"/>
          </a:p>
          <a:p>
            <a:pPr marL="0" indent="0">
              <a:buNone/>
            </a:pPr>
            <a:endParaRPr lang="en-US" altLang="en-US" sz="2800" b="1" dirty="0" smtClean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5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6672"/>
            <a:ext cx="9144000" cy="590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5652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52128"/>
          </a:xfrm>
        </p:spPr>
        <p:txBody>
          <a:bodyPr>
            <a:noAutofit/>
          </a:bodyPr>
          <a:lstStyle/>
          <a:p>
            <a:pPr algn="ctr"/>
            <a:r>
              <a:rPr lang="sr-Latn-RS" sz="2800" dirty="0"/>
              <a:t>U</a:t>
            </a:r>
            <a:r>
              <a:rPr lang="sr-Latn-RS" sz="2800" dirty="0" smtClean="0"/>
              <a:t>ticaj prirodnih potkrepljivača na aktivaciju centara za nagradu u poređenju sa uticajem kokaina</a:t>
            </a:r>
            <a:endParaRPr lang="sr-Latn-R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204864"/>
            <a:ext cx="7924800" cy="3643228"/>
          </a:xfrm>
        </p:spPr>
      </p:pic>
    </p:spTree>
    <p:extLst>
      <p:ext uri="{BB962C8B-B14F-4D97-AF65-F5344CB8AC3E}">
        <p14:creationId xmlns:p14="http://schemas.microsoft.com/office/powerpoint/2010/main" val="14296238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  <a:noFill/>
        </p:spPr>
        <p:txBody>
          <a:bodyPr>
            <a:normAutofit/>
          </a:bodyPr>
          <a:lstStyle/>
          <a:p>
            <a:pPr algn="ctr"/>
            <a:r>
              <a:rPr lang="sr-Latn-CS" altLang="en-US" sz="3200" b="1" dirty="0" smtClean="0"/>
              <a:t>Mehanizmi povećanja nivoa dopamina</a:t>
            </a:r>
            <a:endParaRPr lang="en-GB" altLang="en-US" sz="3200" b="1" dirty="0" smtClean="0"/>
          </a:p>
        </p:txBody>
      </p:sp>
      <p:sp>
        <p:nvSpPr>
          <p:cNvPr id="12291" name="Rectangle 3"/>
          <p:cNvSpPr>
            <a:spLocks noGrp="1"/>
          </p:cNvSpPr>
          <p:nvPr>
            <p:ph sz="quarter" idx="13"/>
          </p:nvPr>
        </p:nvSpPr>
        <p:spPr>
          <a:xfrm>
            <a:off x="539553" y="1988840"/>
            <a:ext cx="7740848" cy="4373860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sr-Latn-CS" altLang="en-US" sz="1800" b="1" dirty="0" smtClean="0"/>
              <a:t>DROGE I DOPAMIN: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sr-Latn-CS" altLang="en-US" sz="1600" dirty="0" smtClean="0"/>
              <a:t>- </a:t>
            </a:r>
            <a:r>
              <a:rPr lang="sr-Latn-CS" altLang="en-US" sz="1600" u="sng" dirty="0" smtClean="0"/>
              <a:t>Direktno oslobađanje </a:t>
            </a:r>
            <a:r>
              <a:rPr lang="sr-Latn-CS" altLang="en-US" sz="1600" dirty="0" smtClean="0"/>
              <a:t>(amfetamin)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altLang="en-US" sz="1600" dirty="0" smtClean="0"/>
              <a:t>- </a:t>
            </a:r>
            <a:r>
              <a:rPr lang="sr-Latn-CS" altLang="en-US" sz="1600" u="sng" dirty="0" smtClean="0"/>
              <a:t>Blokada preuzimanja </a:t>
            </a:r>
            <a:r>
              <a:rPr lang="sr-Latn-CS" altLang="en-US" sz="1600" dirty="0" smtClean="0"/>
              <a:t>(kokain)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altLang="en-US" sz="1600" dirty="0" smtClean="0"/>
              <a:t>- </a:t>
            </a:r>
            <a:r>
              <a:rPr lang="sr-Latn-CS" altLang="en-US" sz="1600" u="sng" dirty="0" smtClean="0"/>
              <a:t>Supresija inhibicije oslobađanja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altLang="en-US" sz="1600" dirty="0" smtClean="0"/>
              <a:t>  (opijati, alkohol)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Latn-CS" altLang="en-US" sz="1400" b="1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Latn-CS" altLang="en-US" sz="1400" b="1" dirty="0" smtClean="0"/>
          </a:p>
          <a:p>
            <a:pPr marL="0" indent="0" algn="just">
              <a:lnSpc>
                <a:spcPct val="90000"/>
              </a:lnSpc>
              <a:buNone/>
            </a:pPr>
            <a:r>
              <a:rPr lang="sr-Latn-CS" altLang="en-US" sz="1900" b="1" dirty="0" smtClean="0"/>
              <a:t>SVE ŠTO DOVODI DO 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sr-Latn-CS" altLang="en-US" sz="1900" b="1" dirty="0" smtClean="0"/>
              <a:t>PRIJATNOSTI POVEĆAVA 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sr-Latn-CS" altLang="en-US" sz="1900" b="1" dirty="0" smtClean="0"/>
              <a:t>NIVO DOPAMINA</a:t>
            </a:r>
            <a:r>
              <a:rPr lang="sr-Latn-CS" altLang="en-US" sz="1400" dirty="0" smtClean="0"/>
              <a:t> (hrana,muzika,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sr-Latn-CS" altLang="en-US" sz="1400" dirty="0" smtClean="0"/>
              <a:t>rekreacija,kocka)</a:t>
            </a:r>
            <a:r>
              <a:rPr lang="sr-Latn-CS" altLang="en-US" sz="1800" b="1" dirty="0" smtClean="0"/>
              <a:t> ima</a:t>
            </a:r>
          </a:p>
          <a:p>
            <a:pPr algn="just">
              <a:lnSpc>
                <a:spcPct val="50000"/>
              </a:lnSpc>
              <a:buFont typeface="Wingdings" pitchFamily="2" charset="2"/>
              <a:buNone/>
            </a:pPr>
            <a:r>
              <a:rPr lang="sr-Latn-CS" altLang="en-US" sz="1800" b="1" dirty="0" smtClean="0"/>
              <a:t>tendenciju ponavljanja</a:t>
            </a:r>
            <a:r>
              <a:rPr lang="sr-Latn-CS" altLang="en-US" sz="1400" b="1" dirty="0" smtClean="0"/>
              <a:t> </a:t>
            </a:r>
          </a:p>
          <a:p>
            <a:pPr>
              <a:lnSpc>
                <a:spcPct val="50000"/>
              </a:lnSpc>
              <a:buFont typeface="Wingdings" pitchFamily="2" charset="2"/>
              <a:buNone/>
            </a:pPr>
            <a:endParaRPr lang="sr-Latn-CS" altLang="en-US" sz="1400" b="1" dirty="0" smtClean="0"/>
          </a:p>
          <a:p>
            <a:pPr>
              <a:lnSpc>
                <a:spcPct val="50000"/>
              </a:lnSpc>
              <a:buFont typeface="Wingdings" pitchFamily="2" charset="2"/>
              <a:buNone/>
            </a:pPr>
            <a:r>
              <a:rPr lang="sr-Latn-CS" altLang="en-US" sz="3600" dirty="0" smtClean="0"/>
              <a:t>→</a:t>
            </a:r>
            <a:r>
              <a:rPr lang="sr-Latn-CS" altLang="en-US" sz="1400" b="1" dirty="0" smtClean="0"/>
              <a:t> </a:t>
            </a:r>
            <a:r>
              <a:rPr lang="sr-Latn-CS" altLang="en-US" sz="1400" b="1" u="sng" dirty="0" smtClean="0"/>
              <a:t>USLOVNI REFLEKS </a:t>
            </a:r>
          </a:p>
          <a:p>
            <a:pPr>
              <a:lnSpc>
                <a:spcPct val="50000"/>
              </a:lnSpc>
              <a:buFont typeface="Wingdings" pitchFamily="2" charset="2"/>
              <a:buNone/>
            </a:pPr>
            <a:endParaRPr lang="sr-Latn-CS" altLang="en-US" sz="1400" b="1" u="sng" dirty="0" smtClean="0"/>
          </a:p>
          <a:p>
            <a:pPr>
              <a:lnSpc>
                <a:spcPct val="50000"/>
              </a:lnSpc>
              <a:buFont typeface="Wingdings" pitchFamily="2" charset="2"/>
              <a:buNone/>
            </a:pPr>
            <a:r>
              <a:rPr lang="sr-Latn-CS" altLang="en-US" sz="3600" dirty="0" smtClean="0">
                <a:solidFill>
                  <a:srgbClr val="FF0000"/>
                </a:solidFill>
                <a:latin typeface="Consolas" pitchFamily="49" charset="0"/>
              </a:rPr>
              <a:t>→</a:t>
            </a:r>
            <a:r>
              <a:rPr lang="sr-Latn-CS" altLang="en-US" sz="1800" b="1" u="sng" dirty="0" smtClean="0">
                <a:solidFill>
                  <a:srgbClr val="FF0000"/>
                </a:solidFill>
                <a:latin typeface="Consolas" pitchFamily="49" charset="0"/>
              </a:rPr>
              <a:t>NEUROADAPTACIJA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Latn-CS" altLang="en-US" sz="1400" dirty="0" smtClean="0">
              <a:solidFill>
                <a:srgbClr val="FF0000"/>
              </a:solidFill>
              <a:latin typeface="Consolas" pitchFamily="49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Latn-CS" altLang="en-US" sz="1200" dirty="0" smtClean="0">
              <a:solidFill>
                <a:srgbClr val="FF3300"/>
              </a:solidFill>
              <a:latin typeface="Consolas" pitchFamily="49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Latn-CS" altLang="en-US" sz="2600" dirty="0" smtClean="0"/>
          </a:p>
          <a:p>
            <a:pPr>
              <a:lnSpc>
                <a:spcPct val="90000"/>
              </a:lnSpc>
            </a:pPr>
            <a:endParaRPr lang="en-GB" altLang="en-US" sz="2600" dirty="0" smtClean="0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076700"/>
            <a:ext cx="5292080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 descr="ANd9GcSWWg12LmFBQSf25zKql2YpPwIm9Sj5WAQLAlb0cYu5AUO8DJD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196752"/>
            <a:ext cx="5292080" cy="2879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54843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474</TotalTime>
  <Words>763</Words>
  <Application>Microsoft Office PowerPoint</Application>
  <PresentationFormat>On-screen Show (4:3)</PresentationFormat>
  <Paragraphs>115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Horizon</vt:lpstr>
      <vt:lpstr>HEMIJSKE I NEHEMIJSKE ZAVISNOSTI </vt:lpstr>
      <vt:lpstr>Zavisnosti od psihoaktivnih supstanci</vt:lpstr>
      <vt:lpstr>   Početak XX veka</vt:lpstr>
      <vt:lpstr>Strukturne i funkcionalne veze</vt:lpstr>
      <vt:lpstr>Funkcionalna povezanost neuronalnih mreža</vt:lpstr>
      <vt:lpstr>CENTRI ZA NAGRADU</vt:lpstr>
      <vt:lpstr>PowerPoint Presentation</vt:lpstr>
      <vt:lpstr>Uticaj prirodnih potkrepljivača na aktivaciju centara za nagradu u poređenju sa uticajem kokaina</vt:lpstr>
      <vt:lpstr>Mehanizmi povećanja nivoa dopamina</vt:lpstr>
      <vt:lpstr>       NEUROADAPTACIJA Prolongiran unos supstanci dovodi do strukturalnih i funkcionalnih promena moždanih struktura (neuroplastične promene) koje su u početku reverzibilne</vt:lpstr>
      <vt:lpstr>Neurobiologija adikcija</vt:lpstr>
      <vt:lpstr>Neurobiologija adikcija</vt:lpstr>
      <vt:lpstr>Zloupotreba  i zavisnost </vt:lpstr>
      <vt:lpstr>Od zadovoljstva do zavisnosti</vt:lpstr>
      <vt:lpstr>       Zavisnost   </vt:lpstr>
      <vt:lpstr>Značaj nauke za klinički rad </vt:lpstr>
      <vt:lpstr>Aktuelni programi lečenja</vt:lpstr>
      <vt:lpstr>Da li se zavisnosti mogu lečiti uspešno?</vt:lpstr>
      <vt:lpstr>Šta posle detoksikacije?</vt:lpstr>
      <vt:lpstr>Dokaz oporavka kod apstinencije</vt:lpstr>
      <vt:lpstr>Recidiva ima i kod drugih bolesti  </vt:lpstr>
      <vt:lpstr>ZAKLJUČAK </vt:lpstr>
      <vt:lpstr>Specijalna bolnica za bolesti zavisnosti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HEMIJSKE I NEHEMIJSKE ZAVISNOSTI </dc:title>
  <dc:creator>Direktorka</dc:creator>
  <cp:lastModifiedBy>Direktorka</cp:lastModifiedBy>
  <cp:revision>92</cp:revision>
  <cp:lastPrinted>2018-04-04T09:59:20Z</cp:lastPrinted>
  <dcterms:created xsi:type="dcterms:W3CDTF">2018-04-03T10:10:24Z</dcterms:created>
  <dcterms:modified xsi:type="dcterms:W3CDTF">2018-04-10T08:15:12Z</dcterms:modified>
</cp:coreProperties>
</file>