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3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877640"/>
            <a:ext cx="907200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87764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87764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1376280" y="1823760"/>
            <a:ext cx="7327440" cy="584640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1376280" y="1823760"/>
            <a:ext cx="7327440" cy="5846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333" y="-9334"/>
            <a:ext cx="10109072" cy="7578343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403" y="2650553"/>
            <a:ext cx="6423553" cy="1814743"/>
          </a:xfrm>
        </p:spPr>
        <p:txBody>
          <a:bodyPr anchor="b">
            <a:noAutofit/>
          </a:bodyPr>
          <a:lstStyle>
            <a:lvl1pPr algn="r">
              <a:defRPr sz="5952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6403" y="4465295"/>
            <a:ext cx="6423553" cy="1209128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2778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0" y="2977208"/>
            <a:ext cx="6997915" cy="2013467"/>
          </a:xfrm>
        </p:spPr>
        <p:txBody>
          <a:bodyPr anchor="b"/>
          <a:lstStyle>
            <a:lvl1pPr algn="l">
              <a:defRPr sz="440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948432"/>
          </a:xfrm>
        </p:spPr>
        <p:txBody>
          <a:bodyPr anchor="t"/>
          <a:lstStyle>
            <a:lvl1pPr marL="0" indent="0" algn="l">
              <a:buNone/>
              <a:defRPr sz="220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9135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671971"/>
            <a:ext cx="6997914" cy="1455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042" y="2381649"/>
            <a:ext cx="3404426" cy="4277832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5529" y="2381651"/>
            <a:ext cx="3404427" cy="4277834"/>
          </a:xfrm>
        </p:spPr>
        <p:txBody>
          <a:bodyPr>
            <a:normAutofit/>
          </a:bodyPr>
          <a:lstStyle>
            <a:lvl1pPr>
              <a:defRPr sz="1984"/>
            </a:lvl1pPr>
            <a:lvl2pPr>
              <a:defRPr sz="1764"/>
            </a:lvl2pPr>
            <a:lvl3pPr>
              <a:defRPr sz="154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6327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3" cy="14559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1" y="2382084"/>
            <a:ext cx="3407251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041" y="3017307"/>
            <a:ext cx="3407251" cy="364217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62702" y="2382084"/>
            <a:ext cx="3407251" cy="635222"/>
          </a:xfrm>
        </p:spPr>
        <p:txBody>
          <a:bodyPr anchor="b">
            <a:noAutofit/>
          </a:bodyPr>
          <a:lstStyle>
            <a:lvl1pPr marL="0" indent="0">
              <a:buNone/>
              <a:defRPr sz="2646" b="0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2702" y="3017307"/>
            <a:ext cx="3407251" cy="364217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9673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4" cy="1455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83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247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823760"/>
            <a:ext cx="9072000" cy="5846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1651933"/>
            <a:ext cx="3075982" cy="1409272"/>
          </a:xfrm>
        </p:spPr>
        <p:txBody>
          <a:bodyPr anchor="b">
            <a:normAutofit/>
          </a:bodyPr>
          <a:lstStyle>
            <a:lvl1pPr>
              <a:defRPr sz="220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83" y="567610"/>
            <a:ext cx="3732871" cy="609187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041" y="3061205"/>
            <a:ext cx="3075982" cy="2848876"/>
          </a:xfrm>
        </p:spPr>
        <p:txBody>
          <a:bodyPr>
            <a:normAutofit/>
          </a:bodyPr>
          <a:lstStyle>
            <a:lvl1pPr marL="0" indent="0">
              <a:buNone/>
              <a:defRPr sz="1543"/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7551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1" y="5291772"/>
            <a:ext cx="6997914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2041" y="671971"/>
            <a:ext cx="6997914" cy="4239192"/>
          </a:xfrm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041" y="5916496"/>
            <a:ext cx="6997914" cy="742987"/>
          </a:xfrm>
        </p:spPr>
        <p:txBody>
          <a:bodyPr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4373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671971"/>
            <a:ext cx="6997914" cy="3751839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2" y="4927788"/>
            <a:ext cx="6997914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4635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257" y="671971"/>
            <a:ext cx="6694159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13857" y="4003828"/>
            <a:ext cx="5974958" cy="41998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27788"/>
            <a:ext cx="6997915" cy="1731695"/>
          </a:xfrm>
        </p:spPr>
        <p:txBody>
          <a:bodyPr anchor="ctr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2156" y="871246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8870" y="3181894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814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0" y="2129659"/>
            <a:ext cx="6997915" cy="2861014"/>
          </a:xfrm>
        </p:spPr>
        <p:txBody>
          <a:bodyPr anchor="b">
            <a:normAutofit/>
          </a:bodyPr>
          <a:lstStyle>
            <a:lvl1pPr algn="l">
              <a:defRPr sz="485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93937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257" y="671971"/>
            <a:ext cx="6694159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2038" y="4423810"/>
            <a:ext cx="6997916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2156" y="871246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38870" y="3181894"/>
            <a:ext cx="504162" cy="644607"/>
          </a:xfrm>
          <a:prstGeom prst="rect">
            <a:avLst/>
          </a:prstGeom>
        </p:spPr>
        <p:txBody>
          <a:bodyPr vert="horz" lIns="100796" tIns="50398" rIns="100796" bIns="50398" rtlCol="0" anchor="ctr">
            <a:noAutofit/>
          </a:bodyPr>
          <a:lstStyle/>
          <a:p>
            <a:pPr lvl="0"/>
            <a:r>
              <a:rPr lang="en-US" sz="881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3764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30" y="671971"/>
            <a:ext cx="6991025" cy="3331857"/>
          </a:xfrm>
        </p:spPr>
        <p:txBody>
          <a:bodyPr anchor="ctr">
            <a:normAutofit/>
          </a:bodyPr>
          <a:lstStyle>
            <a:lvl1pPr algn="l">
              <a:defRPr sz="485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2038" y="4423810"/>
            <a:ext cx="6997916" cy="56686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6">
                <a:solidFill>
                  <a:schemeClr val="accent1"/>
                </a:solidFill>
              </a:defRPr>
            </a:lvl1pPr>
            <a:lvl2pPr marL="503972" indent="0">
              <a:buFontTx/>
              <a:buNone/>
              <a:defRPr/>
            </a:lvl2pPr>
            <a:lvl3pPr marL="1007943" indent="0">
              <a:buFontTx/>
              <a:buNone/>
              <a:defRPr/>
            </a:lvl3pPr>
            <a:lvl4pPr marL="1511915" indent="0">
              <a:buFontTx/>
              <a:buNone/>
              <a:defRPr/>
            </a:lvl4pPr>
            <a:lvl5pPr marL="2015886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0" y="4990673"/>
            <a:ext cx="6997915" cy="1668810"/>
          </a:xfrm>
        </p:spPr>
        <p:txBody>
          <a:bodyPr anchor="t">
            <a:normAutofit/>
          </a:bodyPr>
          <a:lstStyle>
            <a:lvl1pPr marL="0" indent="0" algn="l">
              <a:buNone/>
              <a:defRPr sz="198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02913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4748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572" y="671972"/>
            <a:ext cx="1079072" cy="5788752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2041" y="671972"/>
            <a:ext cx="5727155" cy="578875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EB119DA-1BFD-45C2-B654-40686661FC06}" type="slidenum">
              <a:rPr lang="en-US" sz="1400" b="0" strike="noStrike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9944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2376000" y="288000"/>
            <a:ext cx="5328000" cy="4451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87764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58464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87764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376000" y="288000"/>
            <a:ext cx="5328000" cy="960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877640"/>
            <a:ext cx="9072000" cy="27885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9D5395FA-1F16-48E6-8F69-C2C6ED05D294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334" y="-9334"/>
            <a:ext cx="10109073" cy="7578343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041" y="671971"/>
            <a:ext cx="6997913" cy="14559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041" y="2381651"/>
            <a:ext cx="6997914" cy="4277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58922" y="6659484"/>
            <a:ext cx="75420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2041" y="6659484"/>
            <a:ext cx="509650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808" y="6659484"/>
            <a:ext cx="56514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accent1"/>
                </a:solidFill>
              </a:defRPr>
            </a:lvl1pPr>
          </a:lstStyle>
          <a:p>
            <a:pPr algn="r"/>
            <a:fld id="{9D5395FA-1F16-48E6-8F69-C2C6ED05D294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170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503972" rtl="0" eaLnBrk="1" latinLnBrk="0" hangingPunct="1">
        <a:spcBef>
          <a:spcPct val="0"/>
        </a:spcBef>
        <a:buNone/>
        <a:defRPr sz="3968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8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18954" indent="-31498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6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9929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6390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67872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7184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581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79787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375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2376000" y="262080"/>
            <a:ext cx="5328000" cy="101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 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144076" y="1274760"/>
            <a:ext cx="9072000" cy="58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216000" indent="-216000" algn="ctr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psihoaktivnih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supstanci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(PAS)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više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dimenzija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000000"/>
              </a:buClr>
              <a:buSzPct val="45000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6000" algn="ctr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pomogne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pojedincu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prestane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uzimanjem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droga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održi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apstinenciju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istovremeno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postigne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produktivno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funkcionisanje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porodici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poslu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društvu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Uspeh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ponekad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kompromitovan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ukoliko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odmah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pruženo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dostupno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velike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važnosti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adekvatno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pružanje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dalji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rad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dolaze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uverenjima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najčešće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drugih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pacijenata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pacijenata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raznih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razloga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uspeli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u tom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trenutku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realizuju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svoja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očekivanja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Njihova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nezadovoljstva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uglavnom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potiču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spostvenih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otpora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još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nemaju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jasno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definisanu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potrebu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konstatuju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uspeha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služi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argument da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prihvate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predloženi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tretman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mnogo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primera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dobrog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sestrinskog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uspešno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obavljeni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zadaci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uticala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to da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prevaziđu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susreće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2376000" y="28800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173260" y="1587617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svega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njena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sposobnost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pravi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način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pridje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njegovim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saradnicima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vodi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usmerava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komunikaciju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tako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smanji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njihov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strah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nestrpljenje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razgovor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bude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prijatan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pruži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smanjiti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neizvesnost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otpor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gubitak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motivacije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uspostavljanjem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dobrog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umiriti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agrsivnog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omogućiti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dalji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rad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stručnom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Ona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takođe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animirati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probuditi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mu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motivaciju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učinita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mu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brže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neosetnije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prođe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boravak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bolničkom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odeljenju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2376000" y="28764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Dobar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uspostaviti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dobrom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procenom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odvajanjem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dovoljo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vremena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razgovor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korišćenja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svojih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sposobnosti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Dobar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gradi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pokazivanjem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razumevanja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strpljenja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ohrabrivanjem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stavljanjem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uvek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spremna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pomogne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porevazilaženju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poteškoća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pruži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pravu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pokaže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spremna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uloži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veliki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trud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Pažljivo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posmatranje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tumačenje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onoga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što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vidi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čuje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od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pacijenta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u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pojedinim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situacijama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,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čini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osnovu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njenog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psihijatrijskog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delovanja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u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odnosu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na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pacijenta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. </a:t>
            </a:r>
            <a:endParaRPr lang="en-US" sz="2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800" b="0" strike="noStrike" spc="-1" dirty="0">
              <a:uFill>
                <a:solidFill>
                  <a:srgbClr val="FFFFFF"/>
                </a:solidFill>
              </a:uFill>
              <a:latin typeface="Liberation Serif;Times New Roman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Samo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teorijsko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znanje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nije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dovoljno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već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neophodno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znanje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koje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se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stiče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iskustvom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.</a:t>
            </a:r>
            <a:endParaRPr lang="en-US" sz="2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Sestra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treba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da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prepozna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razume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znake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,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simptome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reakcije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, da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opservaciju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izvrši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brzo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kako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bi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što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pre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ostalim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članovima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tima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pomogla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u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planiranju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daljeg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 </a:t>
            </a:r>
            <a:r>
              <a:rPr lang="en-US" sz="2800" b="0" strike="noStrike" spc="-1" dirty="0" err="1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lečenja</a:t>
            </a:r>
            <a:r>
              <a:rPr lang="en-US" sz="2800" b="0" strike="noStrike" spc="-1" dirty="0">
                <a:uFill>
                  <a:solidFill>
                    <a:srgbClr val="FFFFFF"/>
                  </a:solidFill>
                </a:uFill>
                <a:latin typeface="Liberation Serif;Times New Roman"/>
              </a:rPr>
              <a:t>.</a:t>
            </a:r>
            <a:endParaRPr lang="en-US" sz="28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289992" y="1587617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blagovremeno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prepozna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reaguje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kada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pitanju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ozbilnja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stanja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komplikacije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teška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intoksiciranost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težak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apstinencijalni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sindrom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epileptički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fenomen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psihoza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poremećaj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afekta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sklonost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suicidu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itd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endParaRPr lang="en-US" sz="24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Isto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tako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trba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prepoznaje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speifičnosti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populacije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kojom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najčešće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susreće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adolescenti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razvojne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faze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kroz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prolaze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Prva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iskustva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steknu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medicinskim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osobljem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ponekad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presudna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daljnji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tok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odustajanja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istog</a:t>
            </a:r>
            <a:r>
              <a:rPr lang="en-US" sz="2400" b="0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Sami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mogu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ponekad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ako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ne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udovolji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njihovim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zahtevima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koristiti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razne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mehanizme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pritiska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pretnje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upozorenja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osuđivanje</a:t>
            </a:r>
            <a:r>
              <a:rPr lang="en-US" sz="24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2035531" y="227497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Veštom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komunikacijom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ovakvim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situacijama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ponovo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uspostaviti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relacije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usmeriti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razgovor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preneti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važne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mogućnosti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rešavanja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nastalog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bi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stimulisala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pacijentove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sopstvene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snage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mogućnosti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verbalne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neverbalne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komunikacije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ne bi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trebalo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nagoveste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omalovažavanje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ličnosti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bez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obzira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ishod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Poželjno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ostaviti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otvoren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prostor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ponovni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dolazak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nastavank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saradnje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319355" y="1914955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Najčešće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dijagnoze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osobama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psihoaktivnih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supstanci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ANKSIOZNOST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vezi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dolaskom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bolničko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Anksioznost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očituje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nemirom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strahom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neprihvaćanja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nerazumijevanja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odbijanjem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pomoći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tom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slučaju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ukloniti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minimizirati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takvo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900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Intervencije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postići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sledeće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srdačan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saslušati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kraja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bez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prekidanja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omogućiti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intimnu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diskretnu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okolinu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pokazati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zanimanje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njegov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problem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poštovanje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uvažavanje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BOL,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vezi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s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apstinencijalnom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krizom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navodi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kao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razlog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ponovno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uzimanje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još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jačeg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opijata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kombinacije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s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analgeticima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Svaki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osjećaj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neugode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boli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praćan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ujedno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nervozom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strahom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nestrpljivošću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00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bol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svesti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najmanju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moguću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meru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7880" indent="-2221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Intervencije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postići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sledeće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7880" indent="-2221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objasniti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sredstva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potpunosti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ukloniti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bol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analgetike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nalogu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lekara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pružiti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podršku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823760"/>
            <a:ext cx="9072000" cy="58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2480" indent="64332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NESANICA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vezi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s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apstinencijalnom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krizom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zbog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čega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traži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dodatne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količine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opijata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lekova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uveren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bez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njih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zaspati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7108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dio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noći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prespavati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08240" indent="-1404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Intervencije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se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postići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sledeće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terapiju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nalogu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lekara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savetovati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osiguraju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adekvatni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uslovi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lakše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uspavljivanje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tišina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mir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gašenje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svetla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kafu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nakon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17 sati.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1733974" y="387395"/>
            <a:ext cx="5328000" cy="1018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Efikasni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programi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zloupotreba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droga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zavisnosti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obuhvataju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mnoge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komponente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svaka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usmerena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poseban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aspekt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bolesti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posledica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Pružanje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zdravstvene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zaštite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zavisnicima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vrlo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kompleksno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specifično</a:t>
            </a: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5760" indent="7556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AGRESIVNOST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vezi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s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apstinencijalnom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krizom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vrlo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završiti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konfliktom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odustajanjem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60" indent="7556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 Da se to ne bi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desilo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iznimno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važno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zadržati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iskoristiti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njegovu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sadašnju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odluku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da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javi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lečenje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zanemariti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neugodnosti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pokušati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razgovor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usmeriti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ka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rešavanju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problema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planirati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svaki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sledeći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korak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svemu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događati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obavestiti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
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54971" y="2144773"/>
            <a:ext cx="9420669" cy="58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5920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kontrolisati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ponašanje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     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prihvatiti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uputstva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savete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3120" indent="-14616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3120" indent="-14616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3120" indent="-1461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Intervencije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postići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sledeće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poticati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iznosi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svoja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nezadovoljstva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motivisati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nesuglasice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verbalizuje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a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pokazuje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fizičku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agresivnost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lekove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unnirenje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nalogu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lekara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2376000" y="256680"/>
            <a:ext cx="5328000" cy="1023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823760"/>
            <a:ext cx="9072000" cy="58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5760" indent="5151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Žudnja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unosom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količinom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lekova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propisane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stresnim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situacijama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žudnja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još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više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pojačava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pa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navode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razne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razloge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kako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bi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dobili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dodatne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lekove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smirenje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većim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količinama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propisane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40840" indent="-324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uzimati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samo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ordiniranu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terapiju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3120" indent="-1461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Intervencije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kojima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to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postići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sledeće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neće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popustiti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pritiskom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dodatnu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terapiju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3120" indent="-1461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Davanje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terapije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ambulanti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insistirati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popije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pred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medicinskom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sestrom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, 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traženje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dodatne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terapije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rešiti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kroz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razgovor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
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299719" y="2313789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navedeno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puno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teže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ostvariti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nego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reći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napisati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zato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osoblju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pacijentima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želirn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puno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strpljenja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izdržljivosti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radu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nastojanju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da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bolje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nosimo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stresorima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nas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neminovno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čekaju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svakom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pa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ovom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poslu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Verujem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još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uvek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možemo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zadržati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mišljenje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sestrinstvo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unatoč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svim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tim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teškoćama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lepo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zvanje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uz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nas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veže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potreba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pomaganja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pružanja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ruke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onima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pali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samo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posrnuli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vraćanja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osmeha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njihova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lica</a:t>
            </a:r>
            <a:r>
              <a:rPr lang="en-US" sz="26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B588C-BA6A-4BCC-9745-F535A1CD6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775" y="2374312"/>
            <a:ext cx="9075074" cy="3258004"/>
          </a:xfrm>
        </p:spPr>
        <p:txBody>
          <a:bodyPr>
            <a:normAutofit/>
          </a:bodyPr>
          <a:lstStyle/>
          <a:p>
            <a:r>
              <a:rPr lang="en-US" sz="40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8FFCC-D81A-424C-B1F8-FB6AD4DAECB0}"/>
              </a:ext>
            </a:extLst>
          </p:cNvPr>
          <p:cNvSpPr txBox="1"/>
          <p:nvPr/>
        </p:nvSpPr>
        <p:spPr>
          <a:xfrm>
            <a:off x="0" y="1352787"/>
            <a:ext cx="97350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HVALA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sr-Latn-R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NA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sr-Latn-R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PA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Ž</a:t>
            </a:r>
            <a:r>
              <a:rPr lang="sr-Latn-R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NJI</a:t>
            </a:r>
          </a:p>
          <a:p>
            <a:pPr algn="ctr"/>
            <a:r>
              <a:rPr lang="sr-Latn-RS" sz="7200" spc="-1" dirty="0"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</a:p>
          <a:p>
            <a:pPr algn="ctr"/>
            <a:r>
              <a:rPr lang="en-US" sz="7200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Želim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7200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Vam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7200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puno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</a:t>
            </a:r>
            <a:r>
              <a:rPr lang="en-US" sz="7200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uspeha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 u </a:t>
            </a:r>
            <a:r>
              <a:rPr lang="en-US" sz="7200" spc="-1" dirty="0" err="1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radu</a:t>
            </a:r>
            <a:r>
              <a:rPr lang="en-US" sz="7200" spc="-1" dirty="0">
                <a:uFill>
                  <a:solidFill>
                    <a:srgbClr val="FFFFFF"/>
                  </a:solidFill>
                </a:uFill>
                <a:latin typeface="Arial"/>
                <a:ea typeface="Noto Sans CJK SC Regular"/>
              </a:rPr>
              <a:t>!</a:t>
            </a:r>
            <a:br>
              <a:rPr lang="en-US" sz="4000" spc="-1" dirty="0"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7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95791-EAEF-4289-BE9A-558F4F8043E5}"/>
              </a:ext>
            </a:extLst>
          </p:cNvPr>
          <p:cNvSpPr txBox="1"/>
          <p:nvPr/>
        </p:nvSpPr>
        <p:spPr>
          <a:xfrm>
            <a:off x="7804731" y="6785442"/>
            <a:ext cx="2133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i="1" dirty="0">
                <a:latin typeface="Agency FB" panose="020B0503020202020204" pitchFamily="34" charset="0"/>
              </a:rPr>
              <a:t>Branka Rapaji</a:t>
            </a:r>
            <a:r>
              <a:rPr lang="en-US" sz="3200" i="1" spc="-1" dirty="0">
                <a:uFill>
                  <a:solidFill>
                    <a:srgbClr val="FFFFFF"/>
                  </a:solidFill>
                </a:uFill>
                <a:latin typeface="Agency FB" panose="020B0503020202020204" pitchFamily="34" charset="0"/>
              </a:rPr>
              <a:t>ć</a:t>
            </a:r>
            <a:endParaRPr lang="en-US" sz="3200" i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891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2376000" y="28800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Među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zavisnicima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razlike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odnose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pol,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uzrast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porodicu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motivaciju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drugo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skladu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vlada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odredjenim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veštinama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medicincke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bazira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postojećem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podrazumeva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poznavanje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teorije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rezultate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istraživanja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oblasti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376000" y="28800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649915" y="1905227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Dobro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poznavanje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specifičnosti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bolesti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zavisnosti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jedan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bitnih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uslova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bi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bila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ravnopravan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član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multidisciplinarnog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učestvuje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lečenju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zavisnika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zavisnicima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zahteva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odredjene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karakteristike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toplina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briga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drugog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razumevanje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njihovih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osećanja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potreba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ponašanja</a:t>
            </a:r>
            <a:r>
              <a:rPr lang="en-US" sz="260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2376000" y="28836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 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Prvi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kontakt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dolasku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zdravstvenu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ustanovu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upravo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kontakt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bez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obzira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to da li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dispanzeru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savetovalistu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bolničkom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odeljenju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sustretu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informacije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načinu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bolničkom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odeljenju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dolazi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vrstu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pomoći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njoj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prvoj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priča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više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nego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potrebno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da bi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znala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potrebno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uraditi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uputiti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2376000" y="258840"/>
            <a:ext cx="5328000" cy="1018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poseduje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strpljivost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tolerantnost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tegobe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njegovu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potrebu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odjednom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ispričai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reši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svoj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problem,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njegovu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nestrpljivost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obavi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ono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zbog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došao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razume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često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utisak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dovoljno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shvaćen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Motivacija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lečenjem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promenljiva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predstavlja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faktor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početak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tok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krajnji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ishod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2376000" y="288000"/>
            <a:ext cx="5328000" cy="96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destimulisan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kada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suoči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predloženim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terapijskim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programima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Nekad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neodlučan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uplašen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zbog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poteškoća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usled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prekidanja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uzimanja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droga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straha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apstinencijalnog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sindroma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ono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govori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način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ponaša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trenucima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presudno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prihvatanje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lečenja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2376000" y="258840"/>
            <a:ext cx="5328000" cy="1018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reaguje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problem, a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način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on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prezentuje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Može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dogoditi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zbog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nedostatka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kadra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obavlja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ovu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vrstu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posla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nedostatka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veština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ili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ličnih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postupi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ispravno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profesionalno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Zbog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toga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smatramo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pored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poznavanja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veština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znanja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ove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oblasti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uspešan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rad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važna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adekvatna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kadrovska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tehnička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organizacija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2376000" y="258840"/>
            <a:ext cx="5328000" cy="1018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 </a:t>
            </a:r>
            <a:r>
              <a:rPr lang="en-US" sz="2800" b="1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ULOGA MEDICINSKE SESTRE U BOLNIČKOM LEČENJU</a:t>
            </a:r>
            <a:endParaRPr lang="en-US" sz="4400" b="1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Bez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obzira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ponašaju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nikako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zauzumati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neprijateljski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stav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Medicinska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zavisnicima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ne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bude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moralistički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raspoložena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već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spremna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suočena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populacija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kojom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impulsivna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6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Sestra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svom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radu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za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početnu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motivaciju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pacijenta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pojača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0" strike="noStrike" spc="-1" dirty="0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učvrsti</a:t>
            </a:r>
            <a:r>
              <a:rPr lang="en-US" sz="2600" b="0" strike="noStrike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1719</Words>
  <Application>Microsoft Office PowerPoint</Application>
  <PresentationFormat>Custom</PresentationFormat>
  <Paragraphs>121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Agency FB</vt:lpstr>
      <vt:lpstr>Arial</vt:lpstr>
      <vt:lpstr>DejaVu Sans</vt:lpstr>
      <vt:lpstr>Liberation Serif;Times New Roman</vt:lpstr>
      <vt:lpstr>Noto Sans CJK SC Regular</vt:lpstr>
      <vt:lpstr>Symbol</vt:lpstr>
      <vt:lpstr>Times New Roman</vt:lpstr>
      <vt:lpstr>Trebuchet MS</vt:lpstr>
      <vt:lpstr>Wingdings</vt:lpstr>
      <vt:lpstr>Wingdings 3</vt:lpstr>
      <vt:lpstr>Office Theme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Branko Rapajic</cp:lastModifiedBy>
  <cp:revision>15</cp:revision>
  <dcterms:created xsi:type="dcterms:W3CDTF">2018-04-10T02:14:06Z</dcterms:created>
  <dcterms:modified xsi:type="dcterms:W3CDTF">2018-04-11T00:08:52Z</dcterms:modified>
  <dc:language>en-US</dc:language>
</cp:coreProperties>
</file>