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3" r:id="rId5"/>
    <p:sldId id="264" r:id="rId6"/>
    <p:sldId id="266" r:id="rId7"/>
    <p:sldId id="265" r:id="rId8"/>
    <p:sldId id="260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9" autoAdjust="0"/>
    <p:restoredTop sz="86377" autoAdjust="0"/>
  </p:normalViewPr>
  <p:slideViewPr>
    <p:cSldViewPr>
      <p:cViewPr varScale="1">
        <p:scale>
          <a:sx n="64" d="100"/>
          <a:sy n="64" d="100"/>
        </p:scale>
        <p:origin x="9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6779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0BBE28-1CCD-4AE4-A2CD-3E3AA031190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78A3F8-A429-4C00-AAFE-8F2DC35F4DAD}">
      <dgm:prSet phldrT="[Text]" custT="1"/>
      <dgm:spPr/>
      <dgm:t>
        <a:bodyPr/>
        <a:lstStyle/>
        <a:p>
          <a:r>
            <a:rPr lang="sr-Latn-CS" sz="1800" dirty="0" smtClean="0"/>
            <a:t>Pristup lečenju je integrativan, individualizovan i orjentisan na osobe. </a:t>
          </a:r>
          <a:endParaRPr lang="en-US" sz="1800" dirty="0"/>
        </a:p>
      </dgm:t>
    </dgm:pt>
    <dgm:pt modelId="{9C094F6A-89AB-4FAD-9643-09961B8B8CB7}" type="parTrans" cxnId="{DBCDBE1B-81C0-4B14-A8C8-AA5AF671E017}">
      <dgm:prSet/>
      <dgm:spPr/>
      <dgm:t>
        <a:bodyPr/>
        <a:lstStyle/>
        <a:p>
          <a:endParaRPr lang="en-US"/>
        </a:p>
      </dgm:t>
    </dgm:pt>
    <dgm:pt modelId="{5969C95F-07D3-4D31-B641-94B2898EFB3B}" type="sibTrans" cxnId="{DBCDBE1B-81C0-4B14-A8C8-AA5AF671E017}">
      <dgm:prSet/>
      <dgm:spPr/>
      <dgm:t>
        <a:bodyPr/>
        <a:lstStyle/>
        <a:p>
          <a:endParaRPr lang="en-US"/>
        </a:p>
      </dgm:t>
    </dgm:pt>
    <dgm:pt modelId="{54C904AC-085E-42DB-A651-D4B7D93FC830}">
      <dgm:prSet custT="1"/>
      <dgm:spPr/>
      <dgm:t>
        <a:bodyPr/>
        <a:lstStyle/>
        <a:p>
          <a:pPr rtl="0"/>
          <a:r>
            <a:rPr lang="sr-Latn-CS" sz="1400" b="1" dirty="0" smtClean="0"/>
            <a:t>Prvi kontakt</a:t>
          </a:r>
          <a:r>
            <a:rPr lang="sr-Latn-CS" sz="1400" dirty="0" smtClean="0"/>
            <a:t> -</a:t>
          </a:r>
          <a:r>
            <a:rPr lang="sr-Latn-CS" sz="1600" dirty="0" smtClean="0"/>
            <a:t>Odseka za dijagnostiku i lečenje hemijskih i nehemijskih tj. bihejvioralnih  zavisnosti. </a:t>
          </a:r>
        </a:p>
        <a:p>
          <a:pPr rtl="0"/>
          <a:r>
            <a:rPr lang="sr-Latn-CS" sz="1600" dirty="0" smtClean="0"/>
            <a:t>Lečenje je dobrovoljno, uz saglasnost pacijenta</a:t>
          </a:r>
          <a:endParaRPr lang="en-US" sz="1600" dirty="0" smtClean="0"/>
        </a:p>
      </dgm:t>
    </dgm:pt>
    <dgm:pt modelId="{309105CA-77B3-418A-85D9-B856E2352801}" type="parTrans" cxnId="{F5B88457-E72D-4B40-98D5-940B5091A594}">
      <dgm:prSet/>
      <dgm:spPr/>
      <dgm:t>
        <a:bodyPr/>
        <a:lstStyle/>
        <a:p>
          <a:endParaRPr lang="en-US"/>
        </a:p>
      </dgm:t>
    </dgm:pt>
    <dgm:pt modelId="{DE8447BB-E8AE-4F69-B845-807840778FE9}" type="sibTrans" cxnId="{F5B88457-E72D-4B40-98D5-940B5091A594}">
      <dgm:prSet/>
      <dgm:spPr/>
      <dgm:t>
        <a:bodyPr/>
        <a:lstStyle/>
        <a:p>
          <a:endParaRPr lang="en-US"/>
        </a:p>
      </dgm:t>
    </dgm:pt>
    <dgm:pt modelId="{74AF0A1D-4684-4C5A-A24A-17967C3ECF6E}">
      <dgm:prSet custT="1"/>
      <dgm:spPr/>
      <dgm:t>
        <a:bodyPr/>
        <a:lstStyle/>
        <a:p>
          <a:r>
            <a:rPr lang="sr-Latn-CS" sz="1400" dirty="0" smtClean="0"/>
            <a:t>Dijagnostika poremećaja, procenjuje i ojačava motivacija (</a:t>
          </a:r>
          <a:r>
            <a:rPr lang="sr-Latn-CS" sz="1400" b="1" dirty="0" smtClean="0"/>
            <a:t>psihijatar, psiholog, internista, neurolog, socijalni radnik, pedagog</a:t>
          </a:r>
          <a:r>
            <a:rPr lang="sr-Latn-CS" sz="1400" dirty="0" smtClean="0"/>
            <a:t>), toksikološke analize urina,  biohemijske i virusološke analize krvi uz dobrovoljno i poverljivo savetovalište za HIV i HCV.  </a:t>
          </a:r>
          <a:endParaRPr lang="en-US" sz="1400" dirty="0"/>
        </a:p>
      </dgm:t>
    </dgm:pt>
    <dgm:pt modelId="{FCB85DD3-2093-4273-BFD0-1E401AE5C3B6}" type="parTrans" cxnId="{D0719D2B-021E-429F-BC1A-D4B19CF2A2A4}">
      <dgm:prSet/>
      <dgm:spPr/>
      <dgm:t>
        <a:bodyPr/>
        <a:lstStyle/>
        <a:p>
          <a:endParaRPr lang="en-US"/>
        </a:p>
      </dgm:t>
    </dgm:pt>
    <dgm:pt modelId="{75D81DCD-360D-497B-A013-EAFE5ACE49BA}" type="sibTrans" cxnId="{D0719D2B-021E-429F-BC1A-D4B19CF2A2A4}">
      <dgm:prSet/>
      <dgm:spPr/>
      <dgm:t>
        <a:bodyPr/>
        <a:lstStyle/>
        <a:p>
          <a:endParaRPr lang="en-US"/>
        </a:p>
      </dgm:t>
    </dgm:pt>
    <dgm:pt modelId="{7418F5D7-8585-43EC-9944-AB1E1B281859}">
      <dgm:prSet custT="1"/>
      <dgm:spPr/>
      <dgm:t>
        <a:bodyPr/>
        <a:lstStyle/>
        <a:p>
          <a:r>
            <a:rPr lang="sr-Latn-CS" sz="1600" dirty="0" smtClean="0"/>
            <a:t>Cilj je da se što adekvatnije klijent zajedno sa svojim saradnicima (uglavnom porodica) pripremi za odgovarajući  program lečenja u našoj ustanovi-</a:t>
          </a:r>
          <a:r>
            <a:rPr lang="sr-Latn-CS" sz="1600" b="1" dirty="0" smtClean="0"/>
            <a:t>KOMPLETNA OBRADA</a:t>
          </a:r>
          <a:endParaRPr lang="en-US" sz="1600" b="1" dirty="0"/>
        </a:p>
      </dgm:t>
    </dgm:pt>
    <dgm:pt modelId="{A68E5CDD-3DB4-47AA-8E86-C2A440C9A60E}" type="parTrans" cxnId="{EFC3B0DB-4392-4824-B043-F96CA9A77D76}">
      <dgm:prSet/>
      <dgm:spPr/>
      <dgm:t>
        <a:bodyPr/>
        <a:lstStyle/>
        <a:p>
          <a:endParaRPr lang="en-US"/>
        </a:p>
      </dgm:t>
    </dgm:pt>
    <dgm:pt modelId="{DE90FB18-5560-4696-B77C-6B7603B484BE}" type="sibTrans" cxnId="{EFC3B0DB-4392-4824-B043-F96CA9A77D76}">
      <dgm:prSet/>
      <dgm:spPr/>
      <dgm:t>
        <a:bodyPr/>
        <a:lstStyle/>
        <a:p>
          <a:endParaRPr lang="en-US"/>
        </a:p>
      </dgm:t>
    </dgm:pt>
    <dgm:pt modelId="{47DE0051-7008-4025-B289-568F290D7E08}" type="pres">
      <dgm:prSet presAssocID="{890BBE28-1CCD-4AE4-A2CD-3E3AA031190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C6C0E5-CEB5-48CD-BD81-3BE61D336995}" type="pres">
      <dgm:prSet presAssocID="{890BBE28-1CCD-4AE4-A2CD-3E3AA031190C}" presName="dummyMaxCanvas" presStyleCnt="0">
        <dgm:presLayoutVars/>
      </dgm:prSet>
      <dgm:spPr/>
    </dgm:pt>
    <dgm:pt modelId="{DCECB525-3D96-4233-A474-CA7BC1908B45}" type="pres">
      <dgm:prSet presAssocID="{890BBE28-1CCD-4AE4-A2CD-3E3AA031190C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E83FF-9E00-4690-B595-BD828797379A}" type="pres">
      <dgm:prSet presAssocID="{890BBE28-1CCD-4AE4-A2CD-3E3AA031190C}" presName="FourNodes_2" presStyleLbl="node1" presStyleIdx="1" presStyleCnt="4" custLinFactNeighborX="-1655" custLinFactNeighborY="4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B20FC4-C9AB-41BB-A104-AAA6514BC9DA}" type="pres">
      <dgm:prSet presAssocID="{890BBE28-1CCD-4AE4-A2CD-3E3AA031190C}" presName="FourNodes_3" presStyleLbl="node1" presStyleIdx="2" presStyleCnt="4" custLinFactNeighborX="-1655" custLinFactNeighborY="3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7F8A37-89F4-4C97-AD9F-7879BC665393}" type="pres">
      <dgm:prSet presAssocID="{890BBE28-1CCD-4AE4-A2CD-3E3AA031190C}" presName="FourNodes_4" presStyleLbl="node1" presStyleIdx="3" presStyleCnt="4" custLinFactNeighborX="313" custLinFactNeighborY="-45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A27C8B-6A46-49AF-B937-AD1753AD09ED}" type="pres">
      <dgm:prSet presAssocID="{890BBE28-1CCD-4AE4-A2CD-3E3AA031190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6E7F70-51B1-4DD3-A98A-DC9A02177EBF}" type="pres">
      <dgm:prSet presAssocID="{890BBE28-1CCD-4AE4-A2CD-3E3AA031190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84215A-567E-4179-8785-EC90C49CED69}" type="pres">
      <dgm:prSet presAssocID="{890BBE28-1CCD-4AE4-A2CD-3E3AA031190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BC9B56-B9E9-437B-8BE0-BA5D24F8B95B}" type="pres">
      <dgm:prSet presAssocID="{890BBE28-1CCD-4AE4-A2CD-3E3AA031190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FDC6B8-5ED7-4E69-A26B-FD525EE57ED9}" type="pres">
      <dgm:prSet presAssocID="{890BBE28-1CCD-4AE4-A2CD-3E3AA031190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56D9F0-022A-4817-8F2D-9AE3973E5585}" type="pres">
      <dgm:prSet presAssocID="{890BBE28-1CCD-4AE4-A2CD-3E3AA031190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9869D1-3A0F-4FAA-A701-8578D11BE475}" type="pres">
      <dgm:prSet presAssocID="{890BBE28-1CCD-4AE4-A2CD-3E3AA031190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7004CB-5B74-4FE9-8981-06D6F7C2493E}" type="presOf" srcId="{DE90FB18-5560-4696-B77C-6B7603B484BE}" destId="{E584215A-567E-4179-8785-EC90C49CED69}" srcOrd="0" destOrd="0" presId="urn:microsoft.com/office/officeart/2005/8/layout/vProcess5"/>
    <dgm:cxn modelId="{AE4BDD7C-6E5A-4A37-9038-E79C7537EF58}" type="presOf" srcId="{DE8447BB-E8AE-4F69-B845-807840778FE9}" destId="{7BA27C8B-6A46-49AF-B937-AD1753AD09ED}" srcOrd="0" destOrd="0" presId="urn:microsoft.com/office/officeart/2005/8/layout/vProcess5"/>
    <dgm:cxn modelId="{E6856949-3D0A-4A39-AB22-2B55538FEAE3}" type="presOf" srcId="{74AF0A1D-4684-4C5A-A24A-17967C3ECF6E}" destId="{F77E83FF-9E00-4690-B595-BD828797379A}" srcOrd="0" destOrd="0" presId="urn:microsoft.com/office/officeart/2005/8/layout/vProcess5"/>
    <dgm:cxn modelId="{DBCDBE1B-81C0-4B14-A8C8-AA5AF671E017}" srcId="{890BBE28-1CCD-4AE4-A2CD-3E3AA031190C}" destId="{BF78A3F8-A429-4C00-AAFE-8F2DC35F4DAD}" srcOrd="3" destOrd="0" parTransId="{9C094F6A-89AB-4FAD-9643-09961B8B8CB7}" sibTransId="{5969C95F-07D3-4D31-B641-94B2898EFB3B}"/>
    <dgm:cxn modelId="{5D63BA9B-6F8D-4A57-84DD-09EF8CA5158C}" type="presOf" srcId="{BF78A3F8-A429-4C00-AAFE-8F2DC35F4DAD}" destId="{549869D1-3A0F-4FAA-A701-8578D11BE475}" srcOrd="1" destOrd="0" presId="urn:microsoft.com/office/officeart/2005/8/layout/vProcess5"/>
    <dgm:cxn modelId="{074E8961-1BEC-41A4-9EE5-CD6A995960C5}" type="presOf" srcId="{7418F5D7-8585-43EC-9944-AB1E1B281859}" destId="{E156D9F0-022A-4817-8F2D-9AE3973E5585}" srcOrd="1" destOrd="0" presId="urn:microsoft.com/office/officeart/2005/8/layout/vProcess5"/>
    <dgm:cxn modelId="{F5B88457-E72D-4B40-98D5-940B5091A594}" srcId="{890BBE28-1CCD-4AE4-A2CD-3E3AA031190C}" destId="{54C904AC-085E-42DB-A651-D4B7D93FC830}" srcOrd="0" destOrd="0" parTransId="{309105CA-77B3-418A-85D9-B856E2352801}" sibTransId="{DE8447BB-E8AE-4F69-B845-807840778FE9}"/>
    <dgm:cxn modelId="{23CDCCAF-D24D-4A13-9445-CAB8A0ED71A5}" type="presOf" srcId="{54C904AC-085E-42DB-A651-D4B7D93FC830}" destId="{93BC9B56-B9E9-437B-8BE0-BA5D24F8B95B}" srcOrd="1" destOrd="0" presId="urn:microsoft.com/office/officeart/2005/8/layout/vProcess5"/>
    <dgm:cxn modelId="{A0E5FF56-0DCE-4065-88FD-9A02E5F2324A}" type="presOf" srcId="{75D81DCD-360D-497B-A013-EAFE5ACE49BA}" destId="{E16E7F70-51B1-4DD3-A98A-DC9A02177EBF}" srcOrd="0" destOrd="0" presId="urn:microsoft.com/office/officeart/2005/8/layout/vProcess5"/>
    <dgm:cxn modelId="{93351C0F-DD24-4C60-82F9-760280D8C256}" type="presOf" srcId="{74AF0A1D-4684-4C5A-A24A-17967C3ECF6E}" destId="{17FDC6B8-5ED7-4E69-A26B-FD525EE57ED9}" srcOrd="1" destOrd="0" presId="urn:microsoft.com/office/officeart/2005/8/layout/vProcess5"/>
    <dgm:cxn modelId="{0C3646A3-C0D8-4886-A63F-1EA8835DABC5}" type="presOf" srcId="{54C904AC-085E-42DB-A651-D4B7D93FC830}" destId="{DCECB525-3D96-4233-A474-CA7BC1908B45}" srcOrd="0" destOrd="0" presId="urn:microsoft.com/office/officeart/2005/8/layout/vProcess5"/>
    <dgm:cxn modelId="{926DB250-F76F-4888-A0C0-A6B291E7ADA4}" type="presOf" srcId="{BF78A3F8-A429-4C00-AAFE-8F2DC35F4DAD}" destId="{217F8A37-89F4-4C97-AD9F-7879BC665393}" srcOrd="0" destOrd="0" presId="urn:microsoft.com/office/officeart/2005/8/layout/vProcess5"/>
    <dgm:cxn modelId="{880C9085-1AB6-4FE3-9BD8-AFD2D815B02F}" type="presOf" srcId="{890BBE28-1CCD-4AE4-A2CD-3E3AA031190C}" destId="{47DE0051-7008-4025-B289-568F290D7E08}" srcOrd="0" destOrd="0" presId="urn:microsoft.com/office/officeart/2005/8/layout/vProcess5"/>
    <dgm:cxn modelId="{568F8099-2C25-4A23-B273-2D7429804C1B}" type="presOf" srcId="{7418F5D7-8585-43EC-9944-AB1E1B281859}" destId="{86B20FC4-C9AB-41BB-A104-AAA6514BC9DA}" srcOrd="0" destOrd="0" presId="urn:microsoft.com/office/officeart/2005/8/layout/vProcess5"/>
    <dgm:cxn modelId="{D0719D2B-021E-429F-BC1A-D4B19CF2A2A4}" srcId="{890BBE28-1CCD-4AE4-A2CD-3E3AA031190C}" destId="{74AF0A1D-4684-4C5A-A24A-17967C3ECF6E}" srcOrd="1" destOrd="0" parTransId="{FCB85DD3-2093-4273-BFD0-1E401AE5C3B6}" sibTransId="{75D81DCD-360D-497B-A013-EAFE5ACE49BA}"/>
    <dgm:cxn modelId="{EFC3B0DB-4392-4824-B043-F96CA9A77D76}" srcId="{890BBE28-1CCD-4AE4-A2CD-3E3AA031190C}" destId="{7418F5D7-8585-43EC-9944-AB1E1B281859}" srcOrd="2" destOrd="0" parTransId="{A68E5CDD-3DB4-47AA-8E86-C2A440C9A60E}" sibTransId="{DE90FB18-5560-4696-B77C-6B7603B484BE}"/>
    <dgm:cxn modelId="{C527ECCD-40DC-45E9-9B88-308D23FABC90}" type="presParOf" srcId="{47DE0051-7008-4025-B289-568F290D7E08}" destId="{0DC6C0E5-CEB5-48CD-BD81-3BE61D336995}" srcOrd="0" destOrd="0" presId="urn:microsoft.com/office/officeart/2005/8/layout/vProcess5"/>
    <dgm:cxn modelId="{510E6AF7-25D7-4848-BF1A-2A55DCA0F63A}" type="presParOf" srcId="{47DE0051-7008-4025-B289-568F290D7E08}" destId="{DCECB525-3D96-4233-A474-CA7BC1908B45}" srcOrd="1" destOrd="0" presId="urn:microsoft.com/office/officeart/2005/8/layout/vProcess5"/>
    <dgm:cxn modelId="{DF27AE3E-8662-42E8-8427-93DF7E68E9D9}" type="presParOf" srcId="{47DE0051-7008-4025-B289-568F290D7E08}" destId="{F77E83FF-9E00-4690-B595-BD828797379A}" srcOrd="2" destOrd="0" presId="urn:microsoft.com/office/officeart/2005/8/layout/vProcess5"/>
    <dgm:cxn modelId="{893B1CCB-4BCF-469A-840D-5F64FDDEAA6F}" type="presParOf" srcId="{47DE0051-7008-4025-B289-568F290D7E08}" destId="{86B20FC4-C9AB-41BB-A104-AAA6514BC9DA}" srcOrd="3" destOrd="0" presId="urn:microsoft.com/office/officeart/2005/8/layout/vProcess5"/>
    <dgm:cxn modelId="{A3F0FF3C-5E44-4723-8D76-925D7B20FABF}" type="presParOf" srcId="{47DE0051-7008-4025-B289-568F290D7E08}" destId="{217F8A37-89F4-4C97-AD9F-7879BC665393}" srcOrd="4" destOrd="0" presId="urn:microsoft.com/office/officeart/2005/8/layout/vProcess5"/>
    <dgm:cxn modelId="{304A20CA-315E-4864-B52D-75514019124D}" type="presParOf" srcId="{47DE0051-7008-4025-B289-568F290D7E08}" destId="{7BA27C8B-6A46-49AF-B937-AD1753AD09ED}" srcOrd="5" destOrd="0" presId="urn:microsoft.com/office/officeart/2005/8/layout/vProcess5"/>
    <dgm:cxn modelId="{F6F47756-BBAD-43C9-8BA6-FA3E122E459D}" type="presParOf" srcId="{47DE0051-7008-4025-B289-568F290D7E08}" destId="{E16E7F70-51B1-4DD3-A98A-DC9A02177EBF}" srcOrd="6" destOrd="0" presId="urn:microsoft.com/office/officeart/2005/8/layout/vProcess5"/>
    <dgm:cxn modelId="{5D89CA5D-37B0-464B-AA5C-51FFE16918AE}" type="presParOf" srcId="{47DE0051-7008-4025-B289-568F290D7E08}" destId="{E584215A-567E-4179-8785-EC90C49CED69}" srcOrd="7" destOrd="0" presId="urn:microsoft.com/office/officeart/2005/8/layout/vProcess5"/>
    <dgm:cxn modelId="{D349385C-9D1D-4E70-92E7-A1D126A1257A}" type="presParOf" srcId="{47DE0051-7008-4025-B289-568F290D7E08}" destId="{93BC9B56-B9E9-437B-8BE0-BA5D24F8B95B}" srcOrd="8" destOrd="0" presId="urn:microsoft.com/office/officeart/2005/8/layout/vProcess5"/>
    <dgm:cxn modelId="{49911315-A703-47E8-9FFD-9346FFCF0BAE}" type="presParOf" srcId="{47DE0051-7008-4025-B289-568F290D7E08}" destId="{17FDC6B8-5ED7-4E69-A26B-FD525EE57ED9}" srcOrd="9" destOrd="0" presId="urn:microsoft.com/office/officeart/2005/8/layout/vProcess5"/>
    <dgm:cxn modelId="{5E335C05-C6C5-487A-8C91-AE2CB95B3050}" type="presParOf" srcId="{47DE0051-7008-4025-B289-568F290D7E08}" destId="{E156D9F0-022A-4817-8F2D-9AE3973E5585}" srcOrd="10" destOrd="0" presId="urn:microsoft.com/office/officeart/2005/8/layout/vProcess5"/>
    <dgm:cxn modelId="{C7ABBB77-8E96-4BFF-AF1C-A3930E71D51B}" type="presParOf" srcId="{47DE0051-7008-4025-B289-568F290D7E08}" destId="{549869D1-3A0F-4FAA-A701-8578D11BE47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B77825-08EF-485D-AF22-51D41320B9E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0DEE3F-873E-48E6-AF28-3D63715943B6}">
      <dgm:prSet phldrT="[Text]"/>
      <dgm:spPr/>
      <dgm:t>
        <a:bodyPr/>
        <a:lstStyle/>
        <a:p>
          <a:r>
            <a:rPr lang="sr-Latn-RS" noProof="0" smtClean="0"/>
            <a:t>Zavisnici koji još nisu uspostavili apstinenciju (nisu u stanju da kontrolišu  svoju zavisnost) uglavnom se upućuje  na </a:t>
          </a:r>
          <a:r>
            <a:rPr lang="sr-Latn-RS" b="1" noProof="0" smtClean="0"/>
            <a:t>bolničko lečenje.</a:t>
          </a:r>
          <a:r>
            <a:rPr lang="sr-Latn-RS" noProof="0" smtClean="0"/>
            <a:t> Ukoliko se proceni da nije neophodno bolničko lečenje protokoli detoksikacije primenjuju se u okviru </a:t>
          </a:r>
          <a:r>
            <a:rPr lang="sr-Latn-RS" b="1" noProof="0" smtClean="0"/>
            <a:t>Dnevne bolnice ili u disapanzerskim tj. ambulatnim uslovima.</a:t>
          </a:r>
          <a:endParaRPr lang="sr-Latn-RS" b="1" noProof="0"/>
        </a:p>
      </dgm:t>
    </dgm:pt>
    <dgm:pt modelId="{51DA1111-B95A-4A29-8A4E-96ED673804E5}" type="parTrans" cxnId="{4D3CA54A-1A95-4F0F-B6E9-A1CF8F44BDC2}">
      <dgm:prSet/>
      <dgm:spPr/>
      <dgm:t>
        <a:bodyPr/>
        <a:lstStyle/>
        <a:p>
          <a:endParaRPr lang="en-US"/>
        </a:p>
      </dgm:t>
    </dgm:pt>
    <dgm:pt modelId="{2755F39A-D18D-4581-8120-CE1275B9A116}" type="sibTrans" cxnId="{4D3CA54A-1A95-4F0F-B6E9-A1CF8F44BDC2}">
      <dgm:prSet/>
      <dgm:spPr/>
      <dgm:t>
        <a:bodyPr/>
        <a:lstStyle/>
        <a:p>
          <a:endParaRPr lang="en-US"/>
        </a:p>
      </dgm:t>
    </dgm:pt>
    <dgm:pt modelId="{413C406B-A191-423A-9CEA-E377E378AEB4}">
      <dgm:prSet phldrT="[Text]"/>
      <dgm:spPr/>
      <dgm:t>
        <a:bodyPr/>
        <a:lstStyle/>
        <a:p>
          <a:r>
            <a:rPr lang="sr-Latn-RS" b="1" noProof="0" dirty="0" smtClean="0"/>
            <a:t>Program održavanja buprenorfinom</a:t>
          </a:r>
          <a:r>
            <a:rPr lang="sr-Latn-RS" noProof="0" dirty="0" smtClean="0"/>
            <a:t> i </a:t>
          </a:r>
          <a:r>
            <a:rPr lang="sr-Latn-RS" b="1" noProof="0" dirty="0" smtClean="0"/>
            <a:t>Program održavanja  metadonom</a:t>
          </a:r>
          <a:r>
            <a:rPr lang="sr-Latn-RS" noProof="0" dirty="0" smtClean="0"/>
            <a:t> koji imaju svoje sprecifičnosti određene terapijskim pravilima i ugovoro,  a koji se sprovode u skladu sa Nacionalnim smernicama  supstitucione terapije zavisnika od opijata</a:t>
          </a:r>
          <a:r>
            <a:rPr lang="en-US" dirty="0" smtClean="0"/>
            <a:t>.</a:t>
          </a:r>
          <a:r>
            <a:rPr lang="sr-Latn-CS" b="1" dirty="0" smtClean="0"/>
            <a:t>                                 </a:t>
          </a:r>
          <a:endParaRPr lang="en-US" dirty="0"/>
        </a:p>
      </dgm:t>
    </dgm:pt>
    <dgm:pt modelId="{C7C8355B-1300-4CAC-8B2B-E165D1CEB703}" type="parTrans" cxnId="{3FF436D2-4DBA-488F-B998-A0F406745F88}">
      <dgm:prSet/>
      <dgm:spPr/>
      <dgm:t>
        <a:bodyPr/>
        <a:lstStyle/>
        <a:p>
          <a:endParaRPr lang="en-US"/>
        </a:p>
      </dgm:t>
    </dgm:pt>
    <dgm:pt modelId="{07085AC3-121D-4FE9-8B06-7795216E3622}" type="sibTrans" cxnId="{3FF436D2-4DBA-488F-B998-A0F406745F88}">
      <dgm:prSet/>
      <dgm:spPr/>
      <dgm:t>
        <a:bodyPr/>
        <a:lstStyle/>
        <a:p>
          <a:endParaRPr lang="en-US"/>
        </a:p>
      </dgm:t>
    </dgm:pt>
    <dgm:pt modelId="{B0F0C00D-A14B-4DD1-8340-52AD9E295C38}">
      <dgm:prSet phldrT="[Text]"/>
      <dgm:spPr/>
      <dgm:t>
        <a:bodyPr/>
        <a:lstStyle/>
        <a:p>
          <a:r>
            <a:rPr lang="sr-Latn-RS" noProof="0" dirty="0" smtClean="0"/>
            <a:t> Osim dijagnostike bolesti zavisnosti, pripreme za uključivanja u dostupne programe lečenja (dnevne bolnice, odelenja, program supstitucije) u okviru ovog Odseka sprovodi se </a:t>
          </a:r>
          <a:r>
            <a:rPr lang="sr-Latn-RS" b="1" noProof="0" dirty="0" smtClean="0"/>
            <a:t>individualni psihoterapijski i socioterapijski</a:t>
          </a:r>
          <a:r>
            <a:rPr lang="sr-Latn-RS" noProof="0" dirty="0" smtClean="0"/>
            <a:t> </a:t>
          </a:r>
          <a:r>
            <a:rPr lang="sr-Latn-RS" b="1" noProof="0" dirty="0" smtClean="0"/>
            <a:t>rad-eklektički pristup </a:t>
          </a:r>
          <a:r>
            <a:rPr lang="sr-Latn-RS" noProof="0" dirty="0" smtClean="0"/>
            <a:t>uz farmakoterapijsku podršku prateći savremene trendove lečenja </a:t>
          </a:r>
          <a:endParaRPr lang="sr-Latn-RS" noProof="0" dirty="0"/>
        </a:p>
      </dgm:t>
    </dgm:pt>
    <dgm:pt modelId="{85C9D4E4-8C48-42E4-BFE2-4CD398718625}" type="sibTrans" cxnId="{5013299A-6CE2-4D0E-B7B9-873D651A8BE0}">
      <dgm:prSet/>
      <dgm:spPr/>
      <dgm:t>
        <a:bodyPr/>
        <a:lstStyle/>
        <a:p>
          <a:endParaRPr lang="en-US"/>
        </a:p>
      </dgm:t>
    </dgm:pt>
    <dgm:pt modelId="{E900FDA4-BCFC-41B1-80E1-A362B205511D}" type="parTrans" cxnId="{5013299A-6CE2-4D0E-B7B9-873D651A8BE0}">
      <dgm:prSet/>
      <dgm:spPr/>
      <dgm:t>
        <a:bodyPr/>
        <a:lstStyle/>
        <a:p>
          <a:endParaRPr lang="en-US"/>
        </a:p>
      </dgm:t>
    </dgm:pt>
    <dgm:pt modelId="{A69E52B7-4754-46D6-80CE-407738614B19}" type="pres">
      <dgm:prSet presAssocID="{6EB77825-08EF-485D-AF22-51D41320B9E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A24A04-8CF5-42C1-A7DD-5E44DBF5B2FB}" type="pres">
      <dgm:prSet presAssocID="{6EB77825-08EF-485D-AF22-51D41320B9EF}" presName="dummyMaxCanvas" presStyleCnt="0">
        <dgm:presLayoutVars/>
      </dgm:prSet>
      <dgm:spPr/>
    </dgm:pt>
    <dgm:pt modelId="{FE01BC2E-D92C-4E82-AF89-8E72F4BD0D4B}" type="pres">
      <dgm:prSet presAssocID="{6EB77825-08EF-485D-AF22-51D41320B9EF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2F330-E013-4B99-A740-88E317857A54}" type="pres">
      <dgm:prSet presAssocID="{6EB77825-08EF-485D-AF22-51D41320B9EF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9453E7-08C1-4562-85DA-B8551AAA7F23}" type="pres">
      <dgm:prSet presAssocID="{6EB77825-08EF-485D-AF22-51D41320B9EF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97D696-8F8C-4CB5-ABCC-97A9A4938BB6}" type="pres">
      <dgm:prSet presAssocID="{6EB77825-08EF-485D-AF22-51D41320B9EF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CEABFD-9D6B-4929-94EF-89DFC228AED3}" type="pres">
      <dgm:prSet presAssocID="{6EB77825-08EF-485D-AF22-51D41320B9EF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7B43DA-2083-4265-BF55-659B1310C549}" type="pres">
      <dgm:prSet presAssocID="{6EB77825-08EF-485D-AF22-51D41320B9EF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7EE127-B680-4F51-A5AD-C54F8D38000D}" type="pres">
      <dgm:prSet presAssocID="{6EB77825-08EF-485D-AF22-51D41320B9EF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4B2CBE-9D44-4F77-8D70-62BEB0199F25}" type="pres">
      <dgm:prSet presAssocID="{6EB77825-08EF-485D-AF22-51D41320B9EF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02D6AD-C668-406F-B01D-1EF223AF6738}" type="presOf" srcId="{85C9D4E4-8C48-42E4-BFE2-4CD398718625}" destId="{40CEABFD-9D6B-4929-94EF-89DFC228AED3}" srcOrd="0" destOrd="0" presId="urn:microsoft.com/office/officeart/2005/8/layout/vProcess5"/>
    <dgm:cxn modelId="{4F8F0C0B-FC22-45B0-B43A-9102AFBF77FB}" type="presOf" srcId="{880DEE3F-873E-48E6-AF28-3D63715943B6}" destId="{847B43DA-2083-4265-BF55-659B1310C549}" srcOrd="1" destOrd="0" presId="urn:microsoft.com/office/officeart/2005/8/layout/vProcess5"/>
    <dgm:cxn modelId="{4D3CA54A-1A95-4F0F-B6E9-A1CF8F44BDC2}" srcId="{6EB77825-08EF-485D-AF22-51D41320B9EF}" destId="{880DEE3F-873E-48E6-AF28-3D63715943B6}" srcOrd="0" destOrd="0" parTransId="{51DA1111-B95A-4A29-8A4E-96ED673804E5}" sibTransId="{2755F39A-D18D-4581-8120-CE1275B9A116}"/>
    <dgm:cxn modelId="{B5D05519-D4D4-4CDB-9F8D-15B53F1BF256}" type="presOf" srcId="{B0F0C00D-A14B-4DD1-8340-52AD9E295C38}" destId="{AF7EE127-B680-4F51-A5AD-C54F8D38000D}" srcOrd="1" destOrd="0" presId="urn:microsoft.com/office/officeart/2005/8/layout/vProcess5"/>
    <dgm:cxn modelId="{3FF436D2-4DBA-488F-B998-A0F406745F88}" srcId="{6EB77825-08EF-485D-AF22-51D41320B9EF}" destId="{413C406B-A191-423A-9CEA-E377E378AEB4}" srcOrd="2" destOrd="0" parTransId="{C7C8355B-1300-4CAC-8B2B-E165D1CEB703}" sibTransId="{07085AC3-121D-4FE9-8B06-7795216E3622}"/>
    <dgm:cxn modelId="{9EBB2C13-218C-49C5-98EA-6A9428C44728}" type="presOf" srcId="{B0F0C00D-A14B-4DD1-8340-52AD9E295C38}" destId="{3972F330-E013-4B99-A740-88E317857A54}" srcOrd="0" destOrd="0" presId="urn:microsoft.com/office/officeart/2005/8/layout/vProcess5"/>
    <dgm:cxn modelId="{7FFE0A26-953F-425B-8865-CAF7CF2E5EE3}" type="presOf" srcId="{2755F39A-D18D-4581-8120-CE1275B9A116}" destId="{7B97D696-8F8C-4CB5-ABCC-97A9A4938BB6}" srcOrd="0" destOrd="0" presId="urn:microsoft.com/office/officeart/2005/8/layout/vProcess5"/>
    <dgm:cxn modelId="{5013299A-6CE2-4D0E-B7B9-873D651A8BE0}" srcId="{6EB77825-08EF-485D-AF22-51D41320B9EF}" destId="{B0F0C00D-A14B-4DD1-8340-52AD9E295C38}" srcOrd="1" destOrd="0" parTransId="{E900FDA4-BCFC-41B1-80E1-A362B205511D}" sibTransId="{85C9D4E4-8C48-42E4-BFE2-4CD398718625}"/>
    <dgm:cxn modelId="{8C90A883-FFFB-479B-8DD0-82D03532FC5D}" type="presOf" srcId="{413C406B-A191-423A-9CEA-E377E378AEB4}" destId="{F64B2CBE-9D44-4F77-8D70-62BEB0199F25}" srcOrd="1" destOrd="0" presId="urn:microsoft.com/office/officeart/2005/8/layout/vProcess5"/>
    <dgm:cxn modelId="{A647C5B2-7F71-4B02-989B-78EF30BD4CFE}" type="presOf" srcId="{880DEE3F-873E-48E6-AF28-3D63715943B6}" destId="{FE01BC2E-D92C-4E82-AF89-8E72F4BD0D4B}" srcOrd="0" destOrd="0" presId="urn:microsoft.com/office/officeart/2005/8/layout/vProcess5"/>
    <dgm:cxn modelId="{9E87CF8C-0A54-42CD-A3E4-78FED749D152}" type="presOf" srcId="{6EB77825-08EF-485D-AF22-51D41320B9EF}" destId="{A69E52B7-4754-46D6-80CE-407738614B19}" srcOrd="0" destOrd="0" presId="urn:microsoft.com/office/officeart/2005/8/layout/vProcess5"/>
    <dgm:cxn modelId="{23718558-D99E-43CA-B513-2614D72BC309}" type="presOf" srcId="{413C406B-A191-423A-9CEA-E377E378AEB4}" destId="{869453E7-08C1-4562-85DA-B8551AAA7F23}" srcOrd="0" destOrd="0" presId="urn:microsoft.com/office/officeart/2005/8/layout/vProcess5"/>
    <dgm:cxn modelId="{27CB44E0-9000-4951-BAFE-6BAAF63A96BC}" type="presParOf" srcId="{A69E52B7-4754-46D6-80CE-407738614B19}" destId="{A8A24A04-8CF5-42C1-A7DD-5E44DBF5B2FB}" srcOrd="0" destOrd="0" presId="urn:microsoft.com/office/officeart/2005/8/layout/vProcess5"/>
    <dgm:cxn modelId="{B741F295-D60C-4AF8-B6D6-965056C8D60E}" type="presParOf" srcId="{A69E52B7-4754-46D6-80CE-407738614B19}" destId="{FE01BC2E-D92C-4E82-AF89-8E72F4BD0D4B}" srcOrd="1" destOrd="0" presId="urn:microsoft.com/office/officeart/2005/8/layout/vProcess5"/>
    <dgm:cxn modelId="{9647F589-86E5-44D8-A01F-010154350E77}" type="presParOf" srcId="{A69E52B7-4754-46D6-80CE-407738614B19}" destId="{3972F330-E013-4B99-A740-88E317857A54}" srcOrd="2" destOrd="0" presId="urn:microsoft.com/office/officeart/2005/8/layout/vProcess5"/>
    <dgm:cxn modelId="{27173649-E116-4F08-B958-A51B29308824}" type="presParOf" srcId="{A69E52B7-4754-46D6-80CE-407738614B19}" destId="{869453E7-08C1-4562-85DA-B8551AAA7F23}" srcOrd="3" destOrd="0" presId="urn:microsoft.com/office/officeart/2005/8/layout/vProcess5"/>
    <dgm:cxn modelId="{970CD5B2-2C82-464A-860C-77AF3DEE1938}" type="presParOf" srcId="{A69E52B7-4754-46D6-80CE-407738614B19}" destId="{7B97D696-8F8C-4CB5-ABCC-97A9A4938BB6}" srcOrd="4" destOrd="0" presId="urn:microsoft.com/office/officeart/2005/8/layout/vProcess5"/>
    <dgm:cxn modelId="{74117C15-6307-4801-A666-67D815EB6CC0}" type="presParOf" srcId="{A69E52B7-4754-46D6-80CE-407738614B19}" destId="{40CEABFD-9D6B-4929-94EF-89DFC228AED3}" srcOrd="5" destOrd="0" presId="urn:microsoft.com/office/officeart/2005/8/layout/vProcess5"/>
    <dgm:cxn modelId="{F53DE4F3-B8A1-44FB-971F-6D398F33F290}" type="presParOf" srcId="{A69E52B7-4754-46D6-80CE-407738614B19}" destId="{847B43DA-2083-4265-BF55-659B1310C549}" srcOrd="6" destOrd="0" presId="urn:microsoft.com/office/officeart/2005/8/layout/vProcess5"/>
    <dgm:cxn modelId="{74DFBBE3-7BBC-478B-8723-4F16745F2E1E}" type="presParOf" srcId="{A69E52B7-4754-46D6-80CE-407738614B19}" destId="{AF7EE127-B680-4F51-A5AD-C54F8D38000D}" srcOrd="7" destOrd="0" presId="urn:microsoft.com/office/officeart/2005/8/layout/vProcess5"/>
    <dgm:cxn modelId="{10728553-D4C5-40AA-B994-58F1AE11E7C2}" type="presParOf" srcId="{A69E52B7-4754-46D6-80CE-407738614B19}" destId="{F64B2CBE-9D44-4F77-8D70-62BEB0199F2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ECB525-3D96-4233-A474-CA7BC1908B45}">
      <dsp:nvSpPr>
        <dsp:cNvPr id="0" name=""/>
        <dsp:cNvSpPr/>
      </dsp:nvSpPr>
      <dsp:spPr>
        <a:xfrm>
          <a:off x="0" y="0"/>
          <a:ext cx="65836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400" b="1" kern="1200" dirty="0" smtClean="0"/>
            <a:t>Prvi kontakt</a:t>
          </a:r>
          <a:r>
            <a:rPr lang="sr-Latn-CS" sz="1400" kern="1200" dirty="0" smtClean="0"/>
            <a:t> -</a:t>
          </a:r>
          <a:r>
            <a:rPr lang="sr-Latn-CS" sz="1600" kern="1200" dirty="0" smtClean="0"/>
            <a:t>Odseka za dijagnostiku i lečenje hemijskih i nehemijskih tj. bihejvioralnih  zavisnosti. 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600" kern="1200" dirty="0" smtClean="0"/>
            <a:t>Lečenje je dobrovoljno, uz saglasnost pacijenta</a:t>
          </a:r>
          <a:endParaRPr lang="en-US" sz="1600" kern="1200" dirty="0" smtClean="0"/>
        </a:p>
      </dsp:txBody>
      <dsp:txXfrm>
        <a:off x="29163" y="29163"/>
        <a:ext cx="5425092" cy="937385"/>
      </dsp:txXfrm>
    </dsp:sp>
    <dsp:sp modelId="{F77E83FF-9E00-4690-B595-BD828797379A}">
      <dsp:nvSpPr>
        <dsp:cNvPr id="0" name=""/>
        <dsp:cNvSpPr/>
      </dsp:nvSpPr>
      <dsp:spPr>
        <a:xfrm>
          <a:off x="442423" y="1180733"/>
          <a:ext cx="65836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400" kern="1200" dirty="0" smtClean="0"/>
            <a:t>Dijagnostika poremećaja, procenjuje i ojačava motivacija (</a:t>
          </a:r>
          <a:r>
            <a:rPr lang="sr-Latn-CS" sz="1400" b="1" kern="1200" dirty="0" smtClean="0"/>
            <a:t>psihijatar, psiholog, internista, neurolog, socijalni radnik, pedagog</a:t>
          </a:r>
          <a:r>
            <a:rPr lang="sr-Latn-CS" sz="1400" kern="1200" dirty="0" smtClean="0"/>
            <a:t>), toksikološke analize urina,  biohemijske i virusološke analize krvi uz dobrovoljno i poverljivo savetovalište za HIV i HCV.  </a:t>
          </a:r>
          <a:endParaRPr lang="en-US" sz="1400" kern="1200" dirty="0"/>
        </a:p>
      </dsp:txBody>
      <dsp:txXfrm>
        <a:off x="471586" y="1209896"/>
        <a:ext cx="5326758" cy="937385"/>
      </dsp:txXfrm>
    </dsp:sp>
    <dsp:sp modelId="{86B20FC4-C9AB-41BB-A104-AAA6514BC9DA}">
      <dsp:nvSpPr>
        <dsp:cNvPr id="0" name=""/>
        <dsp:cNvSpPr/>
      </dsp:nvSpPr>
      <dsp:spPr>
        <a:xfrm>
          <a:off x="985576" y="2357473"/>
          <a:ext cx="65836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600" kern="1200" dirty="0" smtClean="0"/>
            <a:t>Cilj je da se što adekvatnije klijent zajedno sa svojim saradnicima (uglavnom porodica) pripremi za odgovarajući  program lečenja u našoj ustanovi-</a:t>
          </a:r>
          <a:r>
            <a:rPr lang="sr-Latn-CS" sz="1600" b="1" kern="1200" dirty="0" smtClean="0"/>
            <a:t>KOMPLETNA OBRADA</a:t>
          </a:r>
          <a:endParaRPr lang="en-US" sz="1600" b="1" kern="1200" dirty="0"/>
        </a:p>
      </dsp:txBody>
      <dsp:txXfrm>
        <a:off x="1014739" y="2386636"/>
        <a:ext cx="5334987" cy="937385"/>
      </dsp:txXfrm>
    </dsp:sp>
    <dsp:sp modelId="{217F8A37-89F4-4C97-AD9F-7879BC665393}">
      <dsp:nvSpPr>
        <dsp:cNvPr id="0" name=""/>
        <dsp:cNvSpPr/>
      </dsp:nvSpPr>
      <dsp:spPr>
        <a:xfrm>
          <a:off x="1645920" y="3484986"/>
          <a:ext cx="6583680" cy="9957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800" kern="1200" dirty="0" smtClean="0"/>
            <a:t>Pristup lečenju je integrativan, individualizovan i orjentisan na osobe. </a:t>
          </a:r>
          <a:endParaRPr lang="en-US" sz="1800" kern="1200" dirty="0"/>
        </a:p>
      </dsp:txBody>
      <dsp:txXfrm>
        <a:off x="1675083" y="3514149"/>
        <a:ext cx="5326758" cy="937385"/>
      </dsp:txXfrm>
    </dsp:sp>
    <dsp:sp modelId="{7BA27C8B-6A46-49AF-B937-AD1753AD09ED}">
      <dsp:nvSpPr>
        <dsp:cNvPr id="0" name=""/>
        <dsp:cNvSpPr/>
      </dsp:nvSpPr>
      <dsp:spPr>
        <a:xfrm>
          <a:off x="5936467" y="762624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6082090" y="762624"/>
        <a:ext cx="355966" cy="487027"/>
      </dsp:txXfrm>
    </dsp:sp>
    <dsp:sp modelId="{E16E7F70-51B1-4DD3-A98A-DC9A02177EBF}">
      <dsp:nvSpPr>
        <dsp:cNvPr id="0" name=""/>
        <dsp:cNvSpPr/>
      </dsp:nvSpPr>
      <dsp:spPr>
        <a:xfrm>
          <a:off x="6487850" y="1939375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6633473" y="1939375"/>
        <a:ext cx="355966" cy="487027"/>
      </dsp:txXfrm>
    </dsp:sp>
    <dsp:sp modelId="{E584215A-567E-4179-8785-EC90C49CED69}">
      <dsp:nvSpPr>
        <dsp:cNvPr id="0" name=""/>
        <dsp:cNvSpPr/>
      </dsp:nvSpPr>
      <dsp:spPr>
        <a:xfrm>
          <a:off x="7031004" y="3116125"/>
          <a:ext cx="647212" cy="6472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7176627" y="3116125"/>
        <a:ext cx="355966" cy="4870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01BC2E-D92C-4E82-AF89-8E72F4BD0D4B}">
      <dsp:nvSpPr>
        <dsp:cNvPr id="0" name=""/>
        <dsp:cNvSpPr/>
      </dsp:nvSpPr>
      <dsp:spPr>
        <a:xfrm>
          <a:off x="0" y="0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1600" kern="1200" noProof="0" smtClean="0"/>
            <a:t>Zavisnici koji još nisu uspostavili apstinenciju (nisu u stanju da kontrolišu  svoju zavisnost) uglavnom se upućuje  na </a:t>
          </a:r>
          <a:r>
            <a:rPr lang="sr-Latn-RS" sz="1600" b="1" kern="1200" noProof="0" smtClean="0"/>
            <a:t>bolničko lečenje.</a:t>
          </a:r>
          <a:r>
            <a:rPr lang="sr-Latn-RS" sz="1600" kern="1200" noProof="0" smtClean="0"/>
            <a:t> Ukoliko se proceni da nije neophodno bolničko lečenje protokoli detoksikacije primenjuju se u okviru </a:t>
          </a:r>
          <a:r>
            <a:rPr lang="sr-Latn-RS" sz="1600" b="1" kern="1200" noProof="0" smtClean="0"/>
            <a:t>Dnevne bolnice ili u disapanzerskim tj. ambulatnim uslovima.</a:t>
          </a:r>
          <a:endParaRPr lang="sr-Latn-RS" sz="1600" b="1" kern="1200" noProof="0"/>
        </a:p>
      </dsp:txBody>
      <dsp:txXfrm>
        <a:off x="39768" y="39768"/>
        <a:ext cx="5530000" cy="1278252"/>
      </dsp:txXfrm>
    </dsp:sp>
    <dsp:sp modelId="{3972F330-E013-4B99-A740-88E317857A54}">
      <dsp:nvSpPr>
        <dsp:cNvPr id="0" name=""/>
        <dsp:cNvSpPr/>
      </dsp:nvSpPr>
      <dsp:spPr>
        <a:xfrm>
          <a:off x="617219" y="1584087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1600" kern="1200" noProof="0" dirty="0" smtClean="0"/>
            <a:t> Osim dijagnostike bolesti zavisnosti, pripreme za uključivanja u dostupne programe lečenja (dnevne bolnice, odelenja, program supstitucije) u okviru ovog Odseka sprovodi se </a:t>
          </a:r>
          <a:r>
            <a:rPr lang="sr-Latn-RS" sz="1600" b="1" kern="1200" noProof="0" dirty="0" smtClean="0"/>
            <a:t>individualni psihoterapijski i socioterapijski</a:t>
          </a:r>
          <a:r>
            <a:rPr lang="sr-Latn-RS" sz="1600" kern="1200" noProof="0" dirty="0" smtClean="0"/>
            <a:t> </a:t>
          </a:r>
          <a:r>
            <a:rPr lang="sr-Latn-RS" sz="1600" b="1" kern="1200" noProof="0" dirty="0" smtClean="0"/>
            <a:t>rad-eklektički pristup </a:t>
          </a:r>
          <a:r>
            <a:rPr lang="sr-Latn-RS" sz="1600" kern="1200" noProof="0" dirty="0" smtClean="0"/>
            <a:t>uz farmakoterapijsku podršku prateći savremene trendove lečenja </a:t>
          </a:r>
          <a:endParaRPr lang="sr-Latn-RS" sz="1600" kern="1200" noProof="0" dirty="0"/>
        </a:p>
      </dsp:txBody>
      <dsp:txXfrm>
        <a:off x="656987" y="1623855"/>
        <a:ext cx="5415841" cy="1278252"/>
      </dsp:txXfrm>
    </dsp:sp>
    <dsp:sp modelId="{869453E7-08C1-4562-85DA-B8551AAA7F23}">
      <dsp:nvSpPr>
        <dsp:cNvPr id="0" name=""/>
        <dsp:cNvSpPr/>
      </dsp:nvSpPr>
      <dsp:spPr>
        <a:xfrm>
          <a:off x="1234439" y="3168174"/>
          <a:ext cx="6995160" cy="1357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1600" b="1" kern="1200" noProof="0" dirty="0" smtClean="0"/>
            <a:t>Program održavanja buprenorfinom</a:t>
          </a:r>
          <a:r>
            <a:rPr lang="sr-Latn-RS" sz="1600" kern="1200" noProof="0" dirty="0" smtClean="0"/>
            <a:t> i </a:t>
          </a:r>
          <a:r>
            <a:rPr lang="sr-Latn-RS" sz="1600" b="1" kern="1200" noProof="0" dirty="0" smtClean="0"/>
            <a:t>Program održavanja  metadonom</a:t>
          </a:r>
          <a:r>
            <a:rPr lang="sr-Latn-RS" sz="1600" kern="1200" noProof="0" dirty="0" smtClean="0"/>
            <a:t> koji imaju svoje sprecifičnosti određene terapijskim pravilima i ugovoro,  a koji se sprovode u skladu sa Nacionalnim smernicama  supstitucione terapije zavisnika od opijata</a:t>
          </a:r>
          <a:r>
            <a:rPr lang="en-US" sz="1600" kern="1200" dirty="0" smtClean="0"/>
            <a:t>.</a:t>
          </a:r>
          <a:r>
            <a:rPr lang="sr-Latn-CS" sz="1600" b="1" kern="1200" dirty="0" smtClean="0"/>
            <a:t>                                 </a:t>
          </a:r>
          <a:endParaRPr lang="en-US" sz="1600" kern="1200" dirty="0"/>
        </a:p>
      </dsp:txBody>
      <dsp:txXfrm>
        <a:off x="1274207" y="3207942"/>
        <a:ext cx="5415841" cy="1278252"/>
      </dsp:txXfrm>
    </dsp:sp>
    <dsp:sp modelId="{7B97D696-8F8C-4CB5-ABCC-97A9A4938BB6}">
      <dsp:nvSpPr>
        <dsp:cNvPr id="0" name=""/>
        <dsp:cNvSpPr/>
      </dsp:nvSpPr>
      <dsp:spPr>
        <a:xfrm>
          <a:off x="6112597" y="1029656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311173" y="1029656"/>
        <a:ext cx="485410" cy="664128"/>
      </dsp:txXfrm>
    </dsp:sp>
    <dsp:sp modelId="{40CEABFD-9D6B-4929-94EF-89DFC228AED3}">
      <dsp:nvSpPr>
        <dsp:cNvPr id="0" name=""/>
        <dsp:cNvSpPr/>
      </dsp:nvSpPr>
      <dsp:spPr>
        <a:xfrm>
          <a:off x="6729817" y="2604691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928393" y="2604691"/>
        <a:ext cx="485410" cy="664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91125-7926-4C54-B6AE-CEC8EDFD3172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C5496-BB14-4891-8A5C-539B2478C7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7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C5496-BB14-4891-8A5C-539B2478C7D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13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Situacija sa problematičnom komunkacijom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C5496-BB14-4891-8A5C-539B2478C7D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74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4241-24B6-4362-AEBC-8F77E195318F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005-6406-4B37-9193-FD5A79C3F5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4241-24B6-4362-AEBC-8F77E195318F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005-6406-4B37-9193-FD5A79C3F5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4241-24B6-4362-AEBC-8F77E195318F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005-6406-4B37-9193-FD5A79C3F5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4241-24B6-4362-AEBC-8F77E195318F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005-6406-4B37-9193-FD5A79C3F5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4241-24B6-4362-AEBC-8F77E195318F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005-6406-4B37-9193-FD5A79C3F5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4241-24B6-4362-AEBC-8F77E195318F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005-6406-4B37-9193-FD5A79C3F5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4241-24B6-4362-AEBC-8F77E195318F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005-6406-4B37-9193-FD5A79C3F5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4241-24B6-4362-AEBC-8F77E195318F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005-6406-4B37-9193-FD5A79C3F5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4241-24B6-4362-AEBC-8F77E195318F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005-6406-4B37-9193-FD5A79C3F5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4241-24B6-4362-AEBC-8F77E195318F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005-6406-4B37-9193-FD5A79C3F5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4241-24B6-4362-AEBC-8F77E195318F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8B005-6406-4B37-9193-FD5A79C3F5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C4241-24B6-4362-AEBC-8F77E195318F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B005-6406-4B37-9193-FD5A79C3F5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Latn-RS" sz="4000" dirty="0" smtClean="0"/>
              <a:t>Algoritam procedure prijema pacijenata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RS" dirty="0" smtClean="0"/>
          </a:p>
          <a:p>
            <a:r>
              <a:rPr lang="sr-Latn-RS" sz="2400" dirty="0" smtClean="0"/>
              <a:t>Dr sci med Diana Raketić, psihijatar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600" dirty="0" smtClean="0"/>
              <a:t>Procedura prijema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000" dirty="0" smtClean="0"/>
              <a:t>P</a:t>
            </a:r>
            <a:r>
              <a:rPr lang="en-US" sz="2000" dirty="0" err="1" smtClean="0"/>
              <a:t>rijem</a:t>
            </a:r>
            <a:r>
              <a:rPr lang="en-US" sz="2000" dirty="0" smtClean="0"/>
              <a:t> </a:t>
            </a:r>
            <a:r>
              <a:rPr lang="en-US" sz="2000" dirty="0" err="1"/>
              <a:t>pacijenata</a:t>
            </a:r>
            <a:r>
              <a:rPr lang="en-US" sz="2000" dirty="0"/>
              <a:t> </a:t>
            </a:r>
            <a:r>
              <a:rPr lang="sr-Latn-RS" sz="2000" dirty="0" smtClean="0"/>
              <a:t>(vreme, mesto,  dokumentacija)</a:t>
            </a:r>
          </a:p>
          <a:p>
            <a:r>
              <a:rPr lang="sr-Latn-RS" sz="2000" dirty="0" smtClean="0"/>
              <a:t> Dokumentacija: o</a:t>
            </a:r>
            <a:r>
              <a:rPr lang="vi-VN" sz="2000" dirty="0" smtClean="0">
                <a:latin typeface="Calibri" pitchFamily="34" charset="0"/>
              </a:rPr>
              <a:t>veren</a:t>
            </a:r>
            <a:r>
              <a:rPr lang="en-US" sz="2000" dirty="0" smtClean="0">
                <a:latin typeface="Calibri" pitchFamily="34" charset="0"/>
              </a:rPr>
              <a:t>a</a:t>
            </a:r>
            <a:r>
              <a:rPr lang="vi-VN" sz="2000" dirty="0" smtClean="0">
                <a:latin typeface="Calibri" pitchFamily="34" charset="0"/>
              </a:rPr>
              <a:t> zdravstvenu knjižic</a:t>
            </a:r>
            <a:r>
              <a:rPr lang="en-US" sz="2000" dirty="0" smtClean="0">
                <a:latin typeface="Calibri" pitchFamily="34" charset="0"/>
              </a:rPr>
              <a:t>a-</a:t>
            </a:r>
            <a:r>
              <a:rPr lang="vi-VN" sz="2000" dirty="0" smtClean="0">
                <a:latin typeface="Calibri" pitchFamily="34" charset="0"/>
              </a:rPr>
              <a:t> kojom se dokazuje svojstvo osiguranog lica</a:t>
            </a:r>
            <a:r>
              <a:rPr lang="sr-Latn-RS" sz="2000" dirty="0" smtClean="0">
                <a:latin typeface="Calibri" pitchFamily="34" charset="0"/>
              </a:rPr>
              <a:t>; l</a:t>
            </a:r>
            <a:r>
              <a:rPr lang="vi-VN" sz="2000" dirty="0" smtClean="0">
                <a:latin typeface="Calibri" pitchFamily="34" charset="0"/>
              </a:rPr>
              <a:t>ičn</a:t>
            </a:r>
            <a:r>
              <a:rPr lang="en-US" sz="2000" dirty="0" smtClean="0">
                <a:latin typeface="Calibri" pitchFamily="34" charset="0"/>
              </a:rPr>
              <a:t>a</a:t>
            </a:r>
            <a:r>
              <a:rPr lang="vi-VN" sz="2000" dirty="0" smtClean="0">
                <a:latin typeface="Calibri" pitchFamily="34" charset="0"/>
              </a:rPr>
              <a:t> kart</a:t>
            </a:r>
            <a:r>
              <a:rPr lang="en-US" sz="2000" dirty="0" smtClean="0">
                <a:latin typeface="Calibri" pitchFamily="34" charset="0"/>
              </a:rPr>
              <a:t>a</a:t>
            </a:r>
            <a:r>
              <a:rPr lang="sr-Latn-RS" sz="2000" dirty="0">
                <a:latin typeface="Calibri" pitchFamily="34" charset="0"/>
              </a:rPr>
              <a:t>-</a:t>
            </a:r>
            <a:r>
              <a:rPr lang="vi-VN" sz="2000" dirty="0" smtClean="0">
                <a:latin typeface="Calibri" pitchFamily="34" charset="0"/>
              </a:rPr>
              <a:t>kojom potvrđuje svoj identitet</a:t>
            </a:r>
            <a:r>
              <a:rPr lang="en-US" sz="2000" dirty="0" smtClean="0">
                <a:latin typeface="Calibri" pitchFamily="34" charset="0"/>
              </a:rPr>
              <a:t>,</a:t>
            </a:r>
            <a:r>
              <a:rPr lang="sr-Latn-RS" sz="2000" dirty="0" smtClean="0">
                <a:latin typeface="Calibri" pitchFamily="34" charset="0"/>
              </a:rPr>
              <a:t> m</a:t>
            </a:r>
            <a:r>
              <a:rPr lang="vi-VN" sz="2000" dirty="0" smtClean="0">
                <a:latin typeface="Calibri" pitchFamily="34" charset="0"/>
              </a:rPr>
              <a:t>edicinske nalaze koji se obavljaju na primarnom nivou zdravstvene zašti</a:t>
            </a:r>
            <a:r>
              <a:rPr lang="sr-Latn-RS" sz="2000" dirty="0" smtClean="0">
                <a:latin typeface="Calibri" pitchFamily="34" charset="0"/>
              </a:rPr>
              <a:t>,  d</a:t>
            </a:r>
            <a:r>
              <a:rPr lang="vi-VN" sz="2000" dirty="0" smtClean="0">
                <a:latin typeface="Calibri" pitchFamily="34" charset="0"/>
              </a:rPr>
              <a:t>rugu raspoloživu medicinsku dokumentaciju, relevenatnu za bolest ili stanje zbog koje je indikovan</a:t>
            </a:r>
            <a:r>
              <a:rPr lang="sr-Latn-RS" sz="2000" dirty="0" smtClean="0">
                <a:latin typeface="Calibri" pitchFamily="34" charset="0"/>
              </a:rPr>
              <a:t>o lečenje u našoj ustanovi)</a:t>
            </a:r>
          </a:p>
          <a:p>
            <a:r>
              <a:rPr lang="en-US" sz="2000" dirty="0" smtClean="0"/>
              <a:t>S</a:t>
            </a:r>
            <a:r>
              <a:rPr lang="sr-Latn-RS" sz="2000" dirty="0" smtClean="0"/>
              <a:t>aradnik (roditelji, rodbina, prijatelji, radna organizacija, Centar za socijalni rad,..)</a:t>
            </a:r>
          </a:p>
          <a:p>
            <a:r>
              <a:rPr lang="sr-Latn-RS" sz="2000" dirty="0" smtClean="0"/>
              <a:t>Pacijenti kojima je izrečena mera obaveznog lečenja u našoj ustanovi</a:t>
            </a:r>
          </a:p>
          <a:p>
            <a:r>
              <a:rPr lang="en-US" sz="2000" dirty="0" smtClean="0"/>
              <a:t>S</a:t>
            </a:r>
            <a:r>
              <a:rPr lang="sr-Latn-RS" sz="2000" dirty="0" smtClean="0"/>
              <a:t>amofinancirajući pacijenti (plaćaju uslogue po cenovniku odobenom od strane UO ustanove)</a:t>
            </a:r>
          </a:p>
          <a:p>
            <a:r>
              <a:rPr lang="en-US" sz="2000" dirty="0" smtClean="0"/>
              <a:t> </a:t>
            </a:r>
            <a:r>
              <a:rPr lang="sr-Latn-RS" sz="2000" dirty="0" smtClean="0"/>
              <a:t>S</a:t>
            </a:r>
            <a:r>
              <a:rPr lang="en-US" sz="2000" dirty="0" err="1" smtClean="0"/>
              <a:t>tanj</a:t>
            </a:r>
            <a:r>
              <a:rPr lang="sr-Latn-RS" sz="2000" dirty="0" smtClean="0"/>
              <a:t>a </a:t>
            </a:r>
            <a:r>
              <a:rPr lang="en-US" sz="2000" dirty="0" smtClean="0"/>
              <a:t>u </a:t>
            </a:r>
            <a:r>
              <a:rPr lang="en-US" sz="2000" dirty="0" err="1"/>
              <a:t>kojem</a:t>
            </a:r>
            <a:r>
              <a:rPr lang="en-US" sz="2000" dirty="0"/>
              <a:t> je </a:t>
            </a:r>
            <a:r>
              <a:rPr lang="en-US" sz="2000" dirty="0" err="1"/>
              <a:t>potrebno</a:t>
            </a:r>
            <a:r>
              <a:rPr lang="en-US" sz="2000" dirty="0"/>
              <a:t> </a:t>
            </a:r>
            <a:r>
              <a:rPr lang="en-US" sz="2000" dirty="0" err="1"/>
              <a:t>ukazati</a:t>
            </a:r>
            <a:r>
              <a:rPr lang="en-US" sz="2000" dirty="0"/>
              <a:t> </a:t>
            </a:r>
            <a:r>
              <a:rPr lang="en-US" sz="2000" dirty="0" err="1"/>
              <a:t>hitnu</a:t>
            </a:r>
            <a:r>
              <a:rPr lang="en-US" sz="2000" dirty="0"/>
              <a:t> </a:t>
            </a:r>
            <a:r>
              <a:rPr lang="en-US" sz="2000" dirty="0" err="1"/>
              <a:t>medicinsku</a:t>
            </a:r>
            <a:r>
              <a:rPr lang="en-US" sz="2000" dirty="0"/>
              <a:t> </a:t>
            </a:r>
            <a:r>
              <a:rPr lang="en-US" sz="2000" dirty="0" err="1" smtClean="0"/>
              <a:t>pomoć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600" dirty="0" smtClean="0"/>
              <a:t>Procedura prijema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/>
              <a:t>Naziv</a:t>
            </a:r>
            <a:r>
              <a:rPr lang="en-US" sz="2400" dirty="0"/>
              <a:t> </a:t>
            </a:r>
            <a:r>
              <a:rPr lang="en-US" sz="2400" dirty="0" err="1"/>
              <a:t>trijaža</a:t>
            </a:r>
            <a:r>
              <a:rPr lang="en-US" sz="2400" dirty="0"/>
              <a:t> </a:t>
            </a:r>
            <a:r>
              <a:rPr lang="en-US" sz="2400" dirty="0" err="1"/>
              <a:t>potiče</a:t>
            </a:r>
            <a:r>
              <a:rPr lang="en-US" sz="2400" dirty="0"/>
              <a:t> </a:t>
            </a:r>
            <a:r>
              <a:rPr lang="en-US" sz="2400" dirty="0" err="1"/>
              <a:t>od</a:t>
            </a:r>
            <a:r>
              <a:rPr lang="en-US" sz="2400" dirty="0"/>
              <a:t> </a:t>
            </a:r>
            <a:r>
              <a:rPr lang="en-US" sz="2400" dirty="0" err="1"/>
              <a:t>francuske</a:t>
            </a:r>
            <a:r>
              <a:rPr lang="en-US" sz="2400" dirty="0"/>
              <a:t> </a:t>
            </a:r>
            <a:r>
              <a:rPr lang="en-US" sz="2400" dirty="0" err="1" smtClean="0"/>
              <a:t>reči</a:t>
            </a:r>
            <a:r>
              <a:rPr lang="sr-Latn-RS" sz="2400" dirty="0" smtClean="0"/>
              <a:t> </a:t>
            </a:r>
            <a:r>
              <a:rPr lang="en-US" sz="2400" dirty="0" smtClean="0"/>
              <a:t> ̋</a:t>
            </a:r>
            <a:r>
              <a:rPr lang="en-US" sz="2400" dirty="0" err="1"/>
              <a:t>trier</a:t>
            </a:r>
            <a:r>
              <a:rPr lang="en-US" sz="2400" dirty="0"/>
              <a:t> ̋ </a:t>
            </a:r>
            <a:r>
              <a:rPr lang="en-US" sz="2400" dirty="0" err="1" smtClean="0"/>
              <a:t>što</a:t>
            </a:r>
            <a:r>
              <a:rPr lang="en-US" sz="2400" dirty="0" smtClean="0"/>
              <a:t> </a:t>
            </a:r>
            <a:r>
              <a:rPr lang="en-US" sz="2400" dirty="0" err="1"/>
              <a:t>znači</a:t>
            </a:r>
            <a:r>
              <a:rPr lang="en-US" sz="2400" dirty="0"/>
              <a:t> </a:t>
            </a:r>
            <a:r>
              <a:rPr lang="en-US" sz="2400" dirty="0" err="1"/>
              <a:t>razvrstati</a:t>
            </a:r>
            <a:r>
              <a:rPr lang="en-US" sz="2400" dirty="0"/>
              <a:t>. </a:t>
            </a:r>
            <a:endParaRPr lang="sr-Latn-RS" sz="2400" dirty="0" smtClean="0"/>
          </a:p>
          <a:p>
            <a:r>
              <a:rPr lang="en-US" sz="2400" dirty="0" smtClean="0"/>
              <a:t>S</a:t>
            </a:r>
            <a:r>
              <a:rPr lang="sr-Latn-RS" sz="2400" dirty="0" smtClean="0"/>
              <a:t>istemi </a:t>
            </a:r>
            <a:r>
              <a:rPr lang="en-US" sz="2400" dirty="0" smtClean="0"/>
              <a:t> </a:t>
            </a:r>
            <a:r>
              <a:rPr lang="en-US" sz="2400" dirty="0" err="1" smtClean="0"/>
              <a:t>trijaže</a:t>
            </a:r>
            <a:r>
              <a:rPr lang="en-US" sz="2400" dirty="0" smtClean="0"/>
              <a:t> </a:t>
            </a:r>
            <a:r>
              <a:rPr lang="en-US" sz="2400" dirty="0" err="1"/>
              <a:t>prvi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puta</a:t>
            </a:r>
            <a:r>
              <a:rPr lang="en-US" sz="2400" dirty="0"/>
              <a:t> </a:t>
            </a:r>
            <a:r>
              <a:rPr lang="en-US" sz="2400" dirty="0" err="1" smtClean="0"/>
              <a:t>koriš</a:t>
            </a:r>
            <a:r>
              <a:rPr lang="sr-Latn-RS" sz="2400" dirty="0" smtClean="0"/>
              <a:t>ć</a:t>
            </a:r>
            <a:r>
              <a:rPr lang="en-US" sz="2400" dirty="0" err="1" smtClean="0"/>
              <a:t>eni</a:t>
            </a:r>
            <a:r>
              <a:rPr lang="en-US" sz="2400" dirty="0" smtClean="0"/>
              <a:t> </a:t>
            </a:r>
            <a:r>
              <a:rPr lang="en-US" sz="2400" dirty="0" err="1"/>
              <a:t>kako</a:t>
            </a:r>
            <a:r>
              <a:rPr lang="en-US" sz="2400" dirty="0"/>
              <a:t> bi se </a:t>
            </a:r>
            <a:r>
              <a:rPr lang="en-US" sz="2400" dirty="0" err="1"/>
              <a:t>utvrdili</a:t>
            </a:r>
            <a:r>
              <a:rPr lang="en-US" sz="2400" dirty="0"/>
              <a:t> </a:t>
            </a:r>
            <a:r>
              <a:rPr lang="en-US" sz="2400" dirty="0" err="1"/>
              <a:t>prioriteti</a:t>
            </a:r>
            <a:r>
              <a:rPr lang="en-US" sz="2400" dirty="0"/>
              <a:t> </a:t>
            </a:r>
            <a:r>
              <a:rPr lang="en-US" sz="2400" dirty="0" err="1"/>
              <a:t>kod</a:t>
            </a:r>
            <a:r>
              <a:rPr lang="en-US" sz="2400" dirty="0"/>
              <a:t> </a:t>
            </a:r>
            <a:r>
              <a:rPr lang="en-US" sz="2400" dirty="0" err="1"/>
              <a:t>pružanja</a:t>
            </a:r>
            <a:r>
              <a:rPr lang="en-US" sz="2400" dirty="0"/>
              <a:t> </a:t>
            </a:r>
            <a:r>
              <a:rPr lang="en-US" sz="2400" dirty="0" err="1"/>
              <a:t>zdravstvene</a:t>
            </a:r>
            <a:r>
              <a:rPr lang="en-US" sz="2400" dirty="0"/>
              <a:t> </a:t>
            </a:r>
            <a:r>
              <a:rPr lang="en-US" sz="2400" dirty="0" err="1" smtClean="0"/>
              <a:t>pomoći</a:t>
            </a:r>
            <a:r>
              <a:rPr lang="en-US" sz="2400" dirty="0" smtClean="0"/>
              <a:t> t</a:t>
            </a:r>
            <a:r>
              <a:rPr lang="sr-Latn-RS" sz="2400" dirty="0" smtClean="0"/>
              <a:t>ok</a:t>
            </a:r>
            <a:r>
              <a:rPr lang="en-US" sz="2400" dirty="0" err="1" smtClean="0"/>
              <a:t>om</a:t>
            </a:r>
            <a:r>
              <a:rPr lang="en-US" sz="2400" dirty="0" smtClean="0"/>
              <a:t> </a:t>
            </a:r>
            <a:r>
              <a:rPr lang="en-US" sz="2400" dirty="0" err="1"/>
              <a:t>ratova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kraju</a:t>
            </a:r>
            <a:r>
              <a:rPr lang="en-US" sz="2400" dirty="0"/>
              <a:t> 18. </a:t>
            </a:r>
            <a:r>
              <a:rPr lang="sr-Latn-RS" sz="2400" dirty="0" smtClean="0"/>
              <a:t>veka</a:t>
            </a:r>
          </a:p>
          <a:p>
            <a:r>
              <a:rPr lang="en-US" sz="2400" dirty="0" err="1" smtClean="0"/>
              <a:t>Smatra</a:t>
            </a:r>
            <a:r>
              <a:rPr lang="en-US" sz="2400" dirty="0" smtClean="0"/>
              <a:t> </a:t>
            </a:r>
            <a:r>
              <a:rPr lang="en-US" sz="2400" dirty="0"/>
              <a:t>se </a:t>
            </a:r>
            <a:r>
              <a:rPr lang="en-US" sz="2400" dirty="0" err="1"/>
              <a:t>da</a:t>
            </a:r>
            <a:r>
              <a:rPr lang="en-US" sz="2400" dirty="0"/>
              <a:t> je </a:t>
            </a:r>
            <a:r>
              <a:rPr lang="en-US" sz="2400" dirty="0" err="1"/>
              <a:t>otac</a:t>
            </a:r>
            <a:r>
              <a:rPr lang="en-US" sz="2400" dirty="0"/>
              <a:t> </a:t>
            </a:r>
            <a:r>
              <a:rPr lang="en-US" sz="2400" dirty="0" err="1" smtClean="0"/>
              <a:t>moderne</a:t>
            </a:r>
            <a:r>
              <a:rPr lang="en-US" sz="2400" dirty="0" smtClean="0"/>
              <a:t> </a:t>
            </a:r>
            <a:r>
              <a:rPr lang="en-US" sz="2400" dirty="0" err="1"/>
              <a:t>trijaže</a:t>
            </a:r>
            <a:r>
              <a:rPr lang="en-US" sz="2400" dirty="0"/>
              <a:t> </a:t>
            </a:r>
            <a:r>
              <a:rPr lang="en-US" sz="2400" dirty="0" err="1" smtClean="0"/>
              <a:t>barun</a:t>
            </a:r>
            <a:r>
              <a:rPr lang="en-US" sz="2400" dirty="0" smtClean="0"/>
              <a:t> </a:t>
            </a:r>
            <a:r>
              <a:rPr lang="en-US" sz="2400" dirty="0"/>
              <a:t>Dominique-Jean </a:t>
            </a:r>
            <a:r>
              <a:rPr lang="en-US" sz="2400" dirty="0" err="1"/>
              <a:t>Larrey</a:t>
            </a:r>
            <a:r>
              <a:rPr lang="en-US" sz="2400" dirty="0"/>
              <a:t>, </a:t>
            </a:r>
            <a:r>
              <a:rPr lang="en-US" sz="2400" dirty="0" err="1"/>
              <a:t>glavni</a:t>
            </a:r>
            <a:r>
              <a:rPr lang="en-US" sz="2400" dirty="0"/>
              <a:t> </a:t>
            </a:r>
            <a:r>
              <a:rPr lang="sr-Latn-RS" sz="2400" dirty="0" err="1" smtClean="0"/>
              <a:t>h</a:t>
            </a:r>
            <a:r>
              <a:rPr lang="en-US" sz="2400" dirty="0" err="1" smtClean="0"/>
              <a:t>irurg</a:t>
            </a:r>
            <a:r>
              <a:rPr lang="en-US" sz="2400" dirty="0" smtClean="0"/>
              <a:t> </a:t>
            </a:r>
            <a:r>
              <a:rPr lang="en-US" sz="2400" dirty="0" err="1"/>
              <a:t>Napoleonove</a:t>
            </a:r>
            <a:r>
              <a:rPr lang="en-US" sz="2400" dirty="0"/>
              <a:t> </a:t>
            </a:r>
            <a:r>
              <a:rPr lang="en-US" sz="2400" dirty="0" err="1"/>
              <a:t>vojske</a:t>
            </a:r>
            <a:r>
              <a:rPr lang="en-US" sz="2400" dirty="0"/>
              <a:t>. 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2800" b="1" dirty="0" smtClean="0"/>
              <a:t>Procedure prijema pacijenata</a:t>
            </a:r>
            <a:endParaRPr lang="en-US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600" b="1" dirty="0" smtClean="0"/>
              <a:t>Procedure prijema pacijenata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4000" dirty="0" smtClean="0"/>
              <a:t>Konzilijum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11560" y="1844824"/>
          <a:ext cx="8229600" cy="2664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468659">
                <a:tc>
                  <a:txBody>
                    <a:bodyPr/>
                    <a:lstStyle/>
                    <a:p>
                      <a:r>
                        <a:rPr lang="sr-Latn-RS" dirty="0" smtClean="0"/>
                        <a:t>KONZILIJUM</a:t>
                      </a:r>
                      <a:endParaRPr lang="en-US" dirty="0"/>
                    </a:p>
                  </a:txBody>
                  <a:tcPr/>
                </a:tc>
              </a:tr>
              <a:tr h="2195637">
                <a:tc>
                  <a:txBody>
                    <a:bodyPr/>
                    <a:lstStyle/>
                    <a:p>
                      <a:r>
                        <a:rPr lang="sr-Latn-RS" dirty="0" smtClean="0"/>
                        <a:t>Prijemi na odelenje</a:t>
                      </a:r>
                    </a:p>
                    <a:p>
                      <a:r>
                        <a:rPr lang="sr-Latn-RS" dirty="0" smtClean="0"/>
                        <a:t>Prijemi</a:t>
                      </a:r>
                      <a:r>
                        <a:rPr lang="sr-Latn-RS" baseline="0" dirty="0" smtClean="0"/>
                        <a:t> u Dnevne bolnice</a:t>
                      </a:r>
                      <a:endParaRPr lang="sr-Latn-RS" dirty="0" smtClean="0"/>
                    </a:p>
                    <a:p>
                      <a:r>
                        <a:rPr lang="sr-Latn-RS" dirty="0" smtClean="0"/>
                        <a:t>Pacijenti</a:t>
                      </a:r>
                      <a:r>
                        <a:rPr lang="sr-Latn-RS" baseline="0" dirty="0" smtClean="0"/>
                        <a:t> koji se uključuju u supstitucijski program</a:t>
                      </a:r>
                    </a:p>
                    <a:p>
                      <a:r>
                        <a:rPr lang="sr-Latn-RS" baseline="0" dirty="0" smtClean="0"/>
                        <a:t>Komplikovani pacijenti, nejasne dijagnoze, dualna dijagnoza, </a:t>
                      </a:r>
                    </a:p>
                    <a:p>
                      <a:r>
                        <a:rPr lang="sr-Latn-RS" baseline="0" dirty="0" smtClean="0"/>
                        <a:t>Diskontinuitet u terapiji</a:t>
                      </a:r>
                    </a:p>
                    <a:p>
                      <a:r>
                        <a:rPr lang="sr-Latn-RS" baseline="0" dirty="0" smtClean="0"/>
                        <a:t>Pacijenti koji uporne krše pravila programa lečenja (sankcije)</a:t>
                      </a:r>
                    </a:p>
                    <a:p>
                      <a:r>
                        <a:rPr lang="sr-Latn-RS" baseline="0" dirty="0" smtClean="0"/>
                        <a:t>Isključivanje iz programa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600" dirty="0" smtClean="0"/>
              <a:t>Organizacione celine</a:t>
            </a:r>
            <a:endParaRPr lang="en-US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RS" dirty="0" smtClean="0"/>
                        <a:t>Odsek za dijagnostiku</a:t>
                      </a:r>
                      <a:r>
                        <a:rPr lang="sr-Latn-RS" baseline="0" dirty="0" smtClean="0"/>
                        <a:t> </a:t>
                      </a:r>
                      <a:r>
                        <a:rPr lang="sr-Latn-RS" dirty="0" smtClean="0"/>
                        <a:t>i</a:t>
                      </a:r>
                      <a:r>
                        <a:rPr lang="sr-Latn-RS" baseline="0" dirty="0" smtClean="0"/>
                        <a:t> lečenje zavisnika (d</a:t>
                      </a:r>
                      <a:r>
                        <a:rPr lang="sr-Latn-RS" dirty="0" smtClean="0"/>
                        <a:t>ispanzer -prijem, individualni rad, programi supstitucije)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RS" dirty="0" smtClean="0"/>
                        <a:t>Dnevne bolnice: Dnevna detoksikaciona bolnica, </a:t>
                      </a:r>
                    </a:p>
                    <a:p>
                      <a:r>
                        <a:rPr lang="sr-Latn-RS" dirty="0" smtClean="0"/>
                        <a:t>                              Dnevna bolnice za sprovođenje mera bezbednosti</a:t>
                      </a:r>
                      <a:endParaRPr lang="sr-Latn-RS" baseline="0" dirty="0" smtClean="0"/>
                    </a:p>
                    <a:p>
                      <a:r>
                        <a:rPr lang="sr-Latn-RS" baseline="0" dirty="0" smtClean="0"/>
                        <a:t>                              Dnevna bolnica za zavisnike od droga, </a:t>
                      </a:r>
                    </a:p>
                    <a:p>
                      <a:r>
                        <a:rPr lang="sr-Latn-RS" baseline="0" dirty="0" smtClean="0"/>
                        <a:t>                              Dnevna bolnica za malde, </a:t>
                      </a:r>
                    </a:p>
                    <a:p>
                      <a:r>
                        <a:rPr lang="sr-Latn-RS" baseline="0" dirty="0" smtClean="0"/>
                        <a:t>                              Dnevna bolnica za nehemijske tzv. </a:t>
                      </a:r>
                      <a:r>
                        <a:rPr lang="en-US" baseline="0" dirty="0" smtClean="0"/>
                        <a:t>B</a:t>
                      </a:r>
                      <a:r>
                        <a:rPr lang="sr-Latn-RS" baseline="0" dirty="0" smtClean="0"/>
                        <a:t>ihevjorane zavsinosti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sr-Latn-RS" dirty="0" smtClean="0"/>
                    </a:p>
                    <a:p>
                      <a:r>
                        <a:rPr lang="sr-Latn-RS" dirty="0" smtClean="0"/>
                        <a:t>Odelenja:</a:t>
                      </a:r>
                      <a:r>
                        <a:rPr lang="sr-Latn-RS" baseline="0" dirty="0" smtClean="0"/>
                        <a:t>            Odelenje za lečenje zavisnike od  PAS (IN i PIN sa hitnom službom)</a:t>
                      </a:r>
                    </a:p>
                    <a:p>
                      <a:r>
                        <a:rPr lang="sr-Latn-RS" baseline="0" dirty="0" smtClean="0"/>
                        <a:t>                             Odelenje za lečenje zavisnika od alkohola i politoksikomanija</a:t>
                      </a:r>
                    </a:p>
                    <a:p>
                      <a:r>
                        <a:rPr lang="sr-Latn-RS" baseline="0" dirty="0" smtClean="0"/>
                        <a:t>                             Odelenje za lečenje zavisnosti kod žena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C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Odsek</a:t>
                      </a:r>
                      <a:r>
                        <a:rPr lang="sr-Latn-CS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za prevenciju i naučno-istraživački rad</a:t>
                      </a:r>
                      <a:r>
                        <a:rPr lang="sr-Latn-C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sa</a:t>
                      </a:r>
                      <a:r>
                        <a:rPr lang="sr-Latn-CS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tele-apel službom i savetovalištem</a:t>
                      </a:r>
                      <a:r>
                        <a:rPr lang="sr-Latn-C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C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Konsultativno terapijska služba</a:t>
                      </a:r>
                      <a:r>
                        <a:rPr lang="sr-Latn-CS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sa savetovalištem za HIV I HCV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C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Odsek za laboratorijska istraživanja i</a:t>
                      </a:r>
                      <a:r>
                        <a:rPr lang="sr-Latn-CS" sz="1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apoteka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600" dirty="0" smtClean="0"/>
              <a:t>Komunikacija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sz="2800" dirty="0">
                <a:latin typeface="Calibri" pitchFamily="34" charset="0"/>
              </a:rPr>
              <a:t>Komunikacija je proces slanja i primanja poruka </a:t>
            </a:r>
            <a:r>
              <a:rPr lang="sr-Latn-RS" sz="2800" dirty="0" smtClean="0">
                <a:latin typeface="Calibri" pitchFamily="34" charset="0"/>
              </a:rPr>
              <a:t>iz</a:t>
            </a:r>
            <a:r>
              <a:rPr lang="vi-VN" sz="2800" dirty="0" smtClean="0">
                <a:latin typeface="Calibri" pitchFamily="34" charset="0"/>
              </a:rPr>
              <a:t>među </a:t>
            </a:r>
            <a:r>
              <a:rPr lang="vi-VN" sz="2800" dirty="0">
                <a:latin typeface="Calibri" pitchFamily="34" charset="0"/>
              </a:rPr>
              <a:t>osobama unutar </a:t>
            </a:r>
            <a:r>
              <a:rPr lang="vi-VN" sz="2800" dirty="0" smtClean="0">
                <a:latin typeface="Calibri" pitchFamily="34" charset="0"/>
              </a:rPr>
              <a:t>dinamičnog </a:t>
            </a:r>
            <a:r>
              <a:rPr lang="vi-VN" sz="2800" dirty="0">
                <a:latin typeface="Calibri" pitchFamily="34" charset="0"/>
              </a:rPr>
              <a:t>okvira. </a:t>
            </a:r>
            <a:endParaRPr lang="sr-Latn-RS" sz="2800" dirty="0" smtClean="0">
              <a:latin typeface="Calibri" pitchFamily="34" charset="0"/>
            </a:endParaRPr>
          </a:p>
          <a:p>
            <a:r>
              <a:rPr lang="vi-VN" sz="2800" dirty="0" smtClean="0">
                <a:latin typeface="Calibri" pitchFamily="34" charset="0"/>
              </a:rPr>
              <a:t>Svaka </a:t>
            </a:r>
            <a:r>
              <a:rPr lang="vi-VN" sz="2800" dirty="0">
                <a:latin typeface="Calibri" pitchFamily="34" charset="0"/>
              </a:rPr>
              <a:t>osoba odgovorna je i kao </a:t>
            </a:r>
            <a:r>
              <a:rPr lang="vi-VN" sz="2800" dirty="0" smtClean="0">
                <a:latin typeface="Calibri" pitchFamily="34" charset="0"/>
              </a:rPr>
              <a:t>pošilj</a:t>
            </a:r>
            <a:r>
              <a:rPr lang="sr-Latn-RS" sz="2800" dirty="0" smtClean="0">
                <a:latin typeface="Calibri" pitchFamily="34" charset="0"/>
              </a:rPr>
              <a:t>alac</a:t>
            </a:r>
            <a:r>
              <a:rPr lang="vi-VN" sz="2800" dirty="0" smtClean="0">
                <a:latin typeface="Calibri" pitchFamily="34" charset="0"/>
              </a:rPr>
              <a:t> </a:t>
            </a:r>
            <a:r>
              <a:rPr lang="vi-VN" sz="2800" dirty="0">
                <a:latin typeface="Calibri" pitchFamily="34" charset="0"/>
              </a:rPr>
              <a:t>i kao </a:t>
            </a:r>
            <a:r>
              <a:rPr lang="vi-VN" sz="2800" dirty="0" smtClean="0">
                <a:latin typeface="Calibri" pitchFamily="34" charset="0"/>
              </a:rPr>
              <a:t>prima</a:t>
            </a:r>
            <a:r>
              <a:rPr lang="sr-Latn-RS" sz="2800" dirty="0" smtClean="0">
                <a:latin typeface="Calibri" pitchFamily="34" charset="0"/>
              </a:rPr>
              <a:t>oc</a:t>
            </a:r>
            <a:r>
              <a:rPr lang="vi-VN" sz="2800" dirty="0" smtClean="0">
                <a:latin typeface="Calibri" pitchFamily="34" charset="0"/>
              </a:rPr>
              <a:t> poruka</a:t>
            </a:r>
            <a:r>
              <a:rPr lang="vi-VN" sz="2800" dirty="0">
                <a:latin typeface="Calibri" pitchFamily="34" charset="0"/>
              </a:rPr>
              <a:t>. Na </a:t>
            </a:r>
            <a:r>
              <a:rPr lang="vi-VN" sz="2800" dirty="0" smtClean="0">
                <a:latin typeface="Calibri" pitchFamily="34" charset="0"/>
              </a:rPr>
              <a:t>celi </a:t>
            </a:r>
            <a:r>
              <a:rPr lang="vi-VN" sz="2800" dirty="0">
                <a:latin typeface="Calibri" pitchFamily="34" charset="0"/>
              </a:rPr>
              <a:t>proces komunikacije </a:t>
            </a:r>
            <a:r>
              <a:rPr lang="vi-VN" sz="2800" dirty="0" smtClean="0">
                <a:latin typeface="Calibri" pitchFamily="34" charset="0"/>
              </a:rPr>
              <a:t>ut</a:t>
            </a:r>
            <a:r>
              <a:rPr lang="sr-Latn-RS" sz="2800" dirty="0" smtClean="0">
                <a:latin typeface="Calibri" pitchFamily="34" charset="0"/>
              </a:rPr>
              <a:t>i</a:t>
            </a:r>
            <a:r>
              <a:rPr lang="vi-VN" sz="2800" dirty="0" smtClean="0">
                <a:latin typeface="Calibri" pitchFamily="34" charset="0"/>
              </a:rPr>
              <a:t>če </a:t>
            </a:r>
            <a:r>
              <a:rPr lang="vi-VN" sz="2800" dirty="0">
                <a:latin typeface="Calibri" pitchFamily="34" charset="0"/>
              </a:rPr>
              <a:t>mnogo </a:t>
            </a:r>
            <a:r>
              <a:rPr lang="sr-Latn-RS" sz="2800" dirty="0" smtClean="0">
                <a:latin typeface="Calibri" pitchFamily="34" charset="0"/>
              </a:rPr>
              <a:t>situacija</a:t>
            </a:r>
            <a:r>
              <a:rPr lang="vi-VN" sz="2800" dirty="0" smtClean="0">
                <a:latin typeface="Calibri" pitchFamily="34" charset="0"/>
              </a:rPr>
              <a:t> </a:t>
            </a:r>
            <a:r>
              <a:rPr lang="vi-VN" sz="2800" dirty="0">
                <a:latin typeface="Calibri" pitchFamily="34" charset="0"/>
              </a:rPr>
              <a:t>i </a:t>
            </a:r>
            <a:r>
              <a:rPr lang="sr-Latn-RS" sz="2800" dirty="0" smtClean="0">
                <a:latin typeface="Calibri" pitchFamily="34" charset="0"/>
              </a:rPr>
              <a:t>stanja.</a:t>
            </a:r>
          </a:p>
          <a:p>
            <a:r>
              <a:rPr lang="sr-Latn-RS" sz="2800" dirty="0" smtClean="0">
                <a:latin typeface="Calibri" pitchFamily="34" charset="0"/>
              </a:rPr>
              <a:t>Prijemi  uvek „osetljivi“ punktovi po pitanji komunikacije</a:t>
            </a:r>
            <a:endParaRPr lang="vi-VN" sz="2800" dirty="0">
              <a:latin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sr-Latn-RS" sz="3200" dirty="0" smtClean="0"/>
              <a:t>Situacija sa problemtičnom komunikacijom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020218"/>
              </p:ext>
            </p:extLst>
          </p:nvPr>
        </p:nvGraphicFramePr>
        <p:xfrm>
          <a:off x="1187624" y="1340768"/>
          <a:ext cx="6984777" cy="4512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259"/>
                <a:gridCol w="2328259"/>
                <a:gridCol w="2328259"/>
              </a:tblGrid>
              <a:tr h="12241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800" dirty="0" smtClean="0"/>
                        <a:t>Osnovna </a:t>
                      </a:r>
                      <a:r>
                        <a:rPr lang="sr-Latn-R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ljudska</a:t>
                      </a:r>
                      <a:r>
                        <a:rPr lang="sr-Latn-RS" sz="1800" dirty="0" smtClean="0"/>
                        <a:t> potreba </a:t>
                      </a:r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sr-Latn-RS" dirty="0" smtClean="0"/>
                        <a:t>Uobičajeni signali da potreba nije zadovoljena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sr-Latn-RS" dirty="0" smtClean="0"/>
                        <a:t>Predlog strategije za zadovoljenje potrebe</a:t>
                      </a:r>
                      <a:endParaRPr lang="en-US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288127"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B</a:t>
                      </a:r>
                      <a:r>
                        <a:rPr lang="sr-Latn-RS" dirty="0" smtClean="0"/>
                        <a:t>iti shvaćen</a:t>
                      </a:r>
                    </a:p>
                    <a:p>
                      <a:pPr lvl="0">
                        <a:buFont typeface="Wingdings" pitchFamily="2" charset="2"/>
                        <a:buNone/>
                      </a:pPr>
                      <a:endParaRPr lang="sr-Latn-RS" dirty="0" smtClean="0"/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lang="sr-Latn-RS" dirty="0" smtClean="0"/>
                        <a:t>Osećati se dobrodošao</a:t>
                      </a:r>
                    </a:p>
                    <a:p>
                      <a:pPr lvl="0">
                        <a:buFont typeface="Wingdings" pitchFamily="2" charset="2"/>
                        <a:buNone/>
                      </a:pPr>
                      <a:endParaRPr lang="sr-Latn-RS" dirty="0" smtClean="0"/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O</a:t>
                      </a:r>
                      <a:r>
                        <a:rPr lang="sr-Latn-RS" dirty="0" smtClean="0"/>
                        <a:t>sećati se važno</a:t>
                      </a:r>
                    </a:p>
                    <a:p>
                      <a:pPr lvl="0">
                        <a:buFont typeface="Wingdings" pitchFamily="2" charset="2"/>
                        <a:buNone/>
                      </a:pPr>
                      <a:endParaRPr lang="sr-Latn-RS" dirty="0" smtClean="0"/>
                    </a:p>
                    <a:p>
                      <a:pPr lvl="0">
                        <a:buFont typeface="Wingdings" pitchFamily="2" charset="2"/>
                        <a:buChar char="§"/>
                      </a:pPr>
                      <a:r>
                        <a:rPr lang="sr-Latn-RS" dirty="0" smtClean="0"/>
                        <a:t>Potreba za utehom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sr-Latn-RS" dirty="0" smtClean="0"/>
                        <a:t>Ponavlja iste poruke, ljuti se, galami,</a:t>
                      </a:r>
                      <a:r>
                        <a:rPr lang="sr-Latn-RS" baseline="0" dirty="0" smtClean="0"/>
                        <a:t> druga </a:t>
                      </a:r>
                      <a:r>
                        <a:rPr lang="sr-Latn-RS" dirty="0" smtClean="0"/>
                        <a:t> osobu  komunicira u njegove ime,</a:t>
                      </a:r>
                    </a:p>
                    <a:p>
                      <a:pPr lvl="0"/>
                      <a:r>
                        <a:rPr lang="sr-Latn-RS" dirty="0" smtClean="0"/>
                        <a:t>Bespomoćnost,</a:t>
                      </a:r>
                      <a:endParaRPr lang="en-US" dirty="0" smtClean="0"/>
                    </a:p>
                    <a:p>
                      <a:pPr lvl="0"/>
                      <a:r>
                        <a:rPr lang="sr-Latn-RS" dirty="0" smtClean="0"/>
                        <a:t>gubitak kontrole,</a:t>
                      </a:r>
                      <a:endParaRPr lang="en-US" dirty="0" smtClean="0"/>
                    </a:p>
                    <a:p>
                      <a:pPr lvl="0"/>
                      <a:r>
                        <a:rPr lang="sr-Latn-RS" dirty="0" smtClean="0"/>
                        <a:t>osećaju se bolesno, nesrećno</a:t>
                      </a:r>
                      <a:r>
                        <a:rPr lang="sr-Latn-RS" baseline="0" dirty="0" smtClean="0"/>
                        <a:t> </a:t>
                      </a:r>
                      <a:r>
                        <a:rPr lang="sr-Latn-RS" dirty="0" smtClean="0"/>
                        <a:t> i jadno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Razdvojite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emocije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sadržaja</a:t>
                      </a:r>
                      <a:r>
                        <a:rPr lang="en-US" dirty="0" smtClean="0"/>
                        <a:t>.</a:t>
                      </a:r>
                      <a:endParaRPr lang="sr-Latn-RS" dirty="0" smtClean="0"/>
                    </a:p>
                    <a:p>
                      <a:r>
                        <a:rPr lang="en-US" dirty="0" err="1" smtClean="0"/>
                        <a:t>Izrazite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svoje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razumevanje</a:t>
                      </a:r>
                      <a:r>
                        <a:rPr lang="en-US" dirty="0" smtClean="0"/>
                        <a:t>.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primajte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ljutnju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srcu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Pazite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vlastite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reakcije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Objasnite proceduru pažljivo i mirno</a:t>
                      </a:r>
                      <a:r>
                        <a:rPr lang="sr-Latn-R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sr-Latn-R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mirite pacijenta.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Words>718</Words>
  <Application>Microsoft Office PowerPoint</Application>
  <PresentationFormat>On-screen Show (4:3)</PresentationFormat>
  <Paragraphs>73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Algoritam procedure prijema pacijenata</vt:lpstr>
      <vt:lpstr>Procedura prijema</vt:lpstr>
      <vt:lpstr>Procedura prijema</vt:lpstr>
      <vt:lpstr>Procedure prijema pacijenata</vt:lpstr>
      <vt:lpstr>Procedure prijema pacijenata</vt:lpstr>
      <vt:lpstr>Konzilijum</vt:lpstr>
      <vt:lpstr>Organizacione celine</vt:lpstr>
      <vt:lpstr>Komunikacija</vt:lpstr>
      <vt:lpstr>Situacija sa problemtičnom komunikacijom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diana</cp:lastModifiedBy>
  <cp:revision>48</cp:revision>
  <dcterms:created xsi:type="dcterms:W3CDTF">2018-04-02T06:18:58Z</dcterms:created>
  <dcterms:modified xsi:type="dcterms:W3CDTF">2018-04-09T19:17:12Z</dcterms:modified>
</cp:coreProperties>
</file>